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.xml" ContentType="application/vnd.openxmlformats-officedocument.presentationml.notesSlide+xml"/>
  <Override PartName="/ppt/charts/chart19.xml" ContentType="application/vnd.openxmlformats-officedocument.drawingml.chart+xml"/>
  <Override PartName="/ppt/drawings/drawing1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theme/themeOverride2.xml" ContentType="application/vnd.openxmlformats-officedocument.themeOverr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0" r:id="rId1"/>
  </p:sldMasterIdLst>
  <p:notesMasterIdLst>
    <p:notesMasterId r:id="rId48"/>
  </p:notesMasterIdLst>
  <p:handoutMasterIdLst>
    <p:handoutMasterId r:id="rId49"/>
  </p:handoutMasterIdLst>
  <p:sldIdLst>
    <p:sldId id="2761" r:id="rId2"/>
    <p:sldId id="2762" r:id="rId3"/>
    <p:sldId id="2763" r:id="rId4"/>
    <p:sldId id="2764" r:id="rId5"/>
    <p:sldId id="2768" r:id="rId6"/>
    <p:sldId id="2769" r:id="rId7"/>
    <p:sldId id="2770" r:id="rId8"/>
    <p:sldId id="2772" r:id="rId9"/>
    <p:sldId id="2773" r:id="rId10"/>
    <p:sldId id="2774" r:id="rId11"/>
    <p:sldId id="2775" r:id="rId12"/>
    <p:sldId id="2771" r:id="rId13"/>
    <p:sldId id="2776" r:id="rId14"/>
    <p:sldId id="2777" r:id="rId15"/>
    <p:sldId id="2778" r:id="rId16"/>
    <p:sldId id="2779" r:id="rId17"/>
    <p:sldId id="2765" r:id="rId18"/>
    <p:sldId id="2780" r:id="rId19"/>
    <p:sldId id="2781" r:id="rId20"/>
    <p:sldId id="2808" r:id="rId21"/>
    <p:sldId id="2782" r:id="rId22"/>
    <p:sldId id="2809" r:id="rId23"/>
    <p:sldId id="2810" r:id="rId24"/>
    <p:sldId id="2784" r:id="rId25"/>
    <p:sldId id="2785" r:id="rId26"/>
    <p:sldId id="2807" r:id="rId27"/>
    <p:sldId id="2786" r:id="rId28"/>
    <p:sldId id="2787" r:id="rId29"/>
    <p:sldId id="2789" r:id="rId30"/>
    <p:sldId id="2790" r:id="rId31"/>
    <p:sldId id="2791" r:id="rId32"/>
    <p:sldId id="2792" r:id="rId33"/>
    <p:sldId id="2793" r:id="rId34"/>
    <p:sldId id="2794" r:id="rId35"/>
    <p:sldId id="2795" r:id="rId36"/>
    <p:sldId id="2796" r:id="rId37"/>
    <p:sldId id="2797" r:id="rId38"/>
    <p:sldId id="2798" r:id="rId39"/>
    <p:sldId id="2799" r:id="rId40"/>
    <p:sldId id="2800" r:id="rId41"/>
    <p:sldId id="2801" r:id="rId42"/>
    <p:sldId id="2802" r:id="rId43"/>
    <p:sldId id="2803" r:id="rId44"/>
    <p:sldId id="2804" r:id="rId45"/>
    <p:sldId id="2805" r:id="rId46"/>
    <p:sldId id="2806" r:id="rId4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Levin" initials="D" lastIdx="12" clrIdx="0"/>
  <p:cmAuthor id="1" name="david levin" initials="d" lastIdx="39" clrIdx="1"/>
  <p:cmAuthor id="2" name="sflood" initials="s" lastIdx="0" clrIdx="2"/>
  <p:cmAuthor id="3" name="Installer" initials="I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7D599"/>
    <a:srgbClr val="004E5F"/>
    <a:srgbClr val="FFFF99"/>
    <a:srgbClr val="001F26"/>
    <a:srgbClr val="4E2C2F"/>
    <a:srgbClr val="C99A2B"/>
    <a:srgbClr val="164649"/>
    <a:srgbClr val="FFFF66"/>
    <a:srgbClr val="E3E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6502" autoAdjust="0"/>
  </p:normalViewPr>
  <p:slideViewPr>
    <p:cSldViewPr>
      <p:cViewPr>
        <p:scale>
          <a:sx n="78" d="100"/>
          <a:sy n="78" d="100"/>
        </p:scale>
        <p:origin x="-2562" y="-87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22" y="-96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2.xm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8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78088578088576E-2"/>
          <c:y val="0.1853932584269663"/>
          <c:w val="0.52447552447552448"/>
          <c:h val="0.632022471910112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7007">
              <a:noFill/>
            </a:ln>
          </c:spPr>
          <c:explosion val="25"/>
          <c:dPt>
            <c:idx val="0"/>
            <c:bubble3D val="0"/>
            <c:explosion val="4"/>
            <c:spPr>
              <a:solidFill>
                <a:schemeClr val="tx2"/>
              </a:solidFill>
              <a:ln w="27007">
                <a:noFill/>
              </a:ln>
            </c:spPr>
          </c:dPt>
          <c:dPt>
            <c:idx val="1"/>
            <c:bubble3D val="0"/>
            <c:explosion val="5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2.2573364989730695E-2"/>
                  <c:y val="-0.21542422470578704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200" dirty="0"/>
                      <a:t>Increased
 </a:t>
                    </a:r>
                    <a:r>
                      <a:rPr lang="en-US" sz="1200" dirty="0" smtClean="0"/>
                      <a:t>69%</a:t>
                    </a:r>
                    <a:endParaRPr lang="en-US" dirty="0"/>
                  </a:p>
                </c:rich>
              </c:tx>
              <c:spPr>
                <a:noFill/>
                <a:ln w="2700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62475753672967571"/>
                  <c:y val="-4.697781988964865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200" dirty="0"/>
                      <a:t>Decreased </a:t>
                    </a:r>
                    <a:r>
                      <a:rPr lang="en-US" sz="1200" dirty="0" smtClean="0"/>
                      <a:t>2%</a:t>
                    </a:r>
                    <a:endParaRPr lang="en-US" dirty="0"/>
                  </a:p>
                </c:rich>
              </c:tx>
              <c:spPr>
                <a:noFill/>
                <a:ln w="2700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070874303910618E-2"/>
                  <c:y val="-1.2071412166607678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100" dirty="0">
                        <a:latin typeface="+mj-lt"/>
                      </a:rPr>
                      <a:t>Stayed the same
</a:t>
                    </a:r>
                    <a:r>
                      <a:rPr lang="en-US" sz="1100" dirty="0" smtClean="0">
                        <a:latin typeface="+mj-lt"/>
                      </a:rPr>
                      <a:t>29%</a:t>
                    </a:r>
                    <a:endParaRPr lang="en-US" sz="1100" dirty="0">
                      <a:latin typeface="+mj-lt"/>
                    </a:endParaRPr>
                  </a:p>
                </c:rich>
              </c:tx>
              <c:spPr>
                <a:noFill/>
                <a:ln w="2700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Sheet1!$B$1:$E$1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Stayed the same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0.69</c:v>
                </c:pt>
                <c:pt idx="1">
                  <c:v>0.02</c:v>
                </c:pt>
                <c:pt idx="2">
                  <c:v>0.28999999999999998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503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Stayed the same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503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350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Stayed the same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20"/>
      </c:pieChart>
      <c:spPr>
        <a:noFill/>
        <a:ln w="2700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0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39908">
          <a:noFill/>
        </a:ln>
      </c:spPr>
    </c:sideWall>
    <c:backWall>
      <c:thickness val="0"/>
      <c:spPr>
        <a:noFill/>
        <a:ln w="39908">
          <a:noFill/>
        </a:ln>
      </c:spPr>
    </c:backWall>
    <c:plotArea>
      <c:layout>
        <c:manualLayout>
          <c:layoutTarget val="inner"/>
          <c:xMode val="edge"/>
          <c:yMode val="edge"/>
          <c:x val="0.21649484536082475"/>
          <c:y val="0.17959183673469387"/>
          <c:w val="0.5670103092783505"/>
          <c:h val="0.6734693877551020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39908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39908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0" scaled="1"/>
              </a:gradFill>
              <a:ln w="39908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24">
                      <a:gamma/>
                      <a:tint val="36863"/>
                      <a:invGamma/>
                    </a:srgbClr>
                  </a:gs>
                </a:gsLst>
                <a:lin ang="18900000" scaled="1"/>
              </a:gradFill>
              <a:ln w="39908">
                <a:noFill/>
              </a:ln>
            </c:spPr>
          </c:dPt>
          <c:dLbls>
            <c:dLbl>
              <c:idx val="0"/>
              <c:layout>
                <c:manualLayout>
                  <c:x val="-7.9094301588905694E-3"/>
                  <c:y val="2.264997095143325E-3"/>
                </c:manualLayout>
              </c:layout>
              <c:tx>
                <c:rich>
                  <a:bodyPr/>
                  <a:lstStyle/>
                  <a:p>
                    <a:pPr>
                      <a:defRPr sz="1257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Work more hours
</a:t>
                    </a:r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pPr>
                <a:noFill/>
                <a:ln w="3990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281069140954654E-3"/>
                  <c:y val="-3.2358059638149576E-2"/>
                </c:manualLayout>
              </c:layout>
              <c:tx>
                <c:rich>
                  <a:bodyPr/>
                  <a:lstStyle/>
                  <a:p>
                    <a:pPr>
                      <a:defRPr sz="1257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Work </a:t>
                    </a:r>
                    <a:r>
                      <a:rPr lang="en-US" dirty="0" smtClean="0"/>
                      <a:t>fewer </a:t>
                    </a:r>
                    <a:r>
                      <a:rPr lang="en-US" dirty="0"/>
                      <a:t>
hours
</a:t>
                    </a:r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pPr>
                <a:noFill/>
                <a:ln w="3990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325832108044895"/>
                  <c:y val="-0.18574924288310121"/>
                </c:manualLayout>
              </c:layout>
              <c:tx>
                <c:rich>
                  <a:bodyPr/>
                  <a:lstStyle/>
                  <a:p>
                    <a:pPr>
                      <a:defRPr sz="1257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Same # 
of hours
</a:t>
                    </a:r>
                    <a:r>
                      <a:rPr lang="en-US" dirty="0" smtClean="0"/>
                      <a:t>71%</a:t>
                    </a:r>
                    <a:endParaRPr lang="en-US" dirty="0"/>
                  </a:p>
                </c:rich>
              </c:tx>
              <c:spPr>
                <a:noFill/>
                <a:ln w="39908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Sheet1!$B$1:$D$1</c:f>
              <c:strCache>
                <c:ptCount val="3"/>
                <c:pt idx="0">
                  <c:v>Work more hours</c:v>
                </c:pt>
                <c:pt idx="1">
                  <c:v>Work less hours</c:v>
                </c:pt>
                <c:pt idx="2">
                  <c:v>Same # of hours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0.18</c:v>
                </c:pt>
                <c:pt idx="1">
                  <c:v>0.1</c:v>
                </c:pt>
                <c:pt idx="2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1316348195329"/>
          <c:y val="7.0217917675544791E-2"/>
          <c:w val="0.69639065817409762"/>
          <c:h val="0.88619854721549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5277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 algn="r">
                  <a:defRPr sz="1144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60 hours or more</c:v>
                </c:pt>
                <c:pt idx="1">
                  <c:v>55-59</c:v>
                </c:pt>
                <c:pt idx="2">
                  <c:v>50-54</c:v>
                </c:pt>
                <c:pt idx="3">
                  <c:v>45-49</c:v>
                </c:pt>
                <c:pt idx="4">
                  <c:v>40-44</c:v>
                </c:pt>
                <c:pt idx="5">
                  <c:v>Under 40 hours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0.04</c:v>
                </c:pt>
                <c:pt idx="1">
                  <c:v>0.05</c:v>
                </c:pt>
                <c:pt idx="2">
                  <c:v>0.12</c:v>
                </c:pt>
                <c:pt idx="3">
                  <c:v>0.26</c:v>
                </c:pt>
                <c:pt idx="4">
                  <c:v>0.49</c:v>
                </c:pt>
                <c:pt idx="5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35977856"/>
        <c:axId val="35987840"/>
      </c:barChart>
      <c:catAx>
        <c:axId val="35977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479">
            <a:noFill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987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987840"/>
        <c:scaling>
          <c:orientation val="minMax"/>
          <c:max val="0.6"/>
        </c:scaling>
        <c:delete val="1"/>
        <c:axPos val="b"/>
        <c:numFmt formatCode="0%" sourceLinked="1"/>
        <c:majorTickMark val="out"/>
        <c:minorTickMark val="none"/>
        <c:tickLblPos val="nextTo"/>
        <c:crossAx val="35977856"/>
        <c:crosses val="autoZero"/>
        <c:crossBetween val="between"/>
      </c:valAx>
      <c:spPr>
        <a:noFill/>
        <a:ln w="252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330"/>
      <c:rAngAx val="0"/>
      <c:perspective val="30"/>
    </c:view3D>
    <c:floor>
      <c:thickness val="0"/>
    </c:floor>
    <c:sideWall>
      <c:thickness val="0"/>
      <c:spPr>
        <a:noFill/>
        <a:ln w="28481">
          <a:noFill/>
        </a:ln>
      </c:spPr>
    </c:sideWall>
    <c:backWall>
      <c:thickness val="0"/>
      <c:spPr>
        <a:noFill/>
        <a:ln w="28481">
          <a:noFill/>
        </a:ln>
      </c:spPr>
    </c:backWall>
    <c:plotArea>
      <c:layout>
        <c:manualLayout>
          <c:layoutTarget val="inner"/>
          <c:xMode val="edge"/>
          <c:yMode val="edge"/>
          <c:x val="0.21224489795918366"/>
          <c:y val="8.2018927444794956E-2"/>
          <c:w val="0.50204081632653064"/>
          <c:h val="0.7760252365930598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8481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8481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0" scaled="1"/>
              </a:gradFill>
              <a:ln w="28481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FFFF" mc:Ignorable="a14" a14:legacySpreadsheetColorIndex="24">
                      <a:gamma/>
                      <a:tint val="43922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</a:gsLst>
                <a:lin ang="2700000" scaled="1"/>
              </a:gradFill>
              <a:ln w="28481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8481">
                <a:noFill/>
              </a:ln>
            </c:spPr>
          </c:dPt>
          <c:dLbls>
            <c:dLbl>
              <c:idx val="0"/>
              <c:layout>
                <c:manualLayout>
                  <c:x val="8.80535299532137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Both
Supervisory/
Budget 
</a:t>
                    </a:r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0560147274141E-2"/>
                  <c:y val="1.71064773383719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Budgetary Only
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535132608726757E-2"/>
                  <c:y val="9.919774117868973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Only supervisory
</a:t>
                    </a:r>
                    <a:r>
                      <a:rPr lang="en-US" dirty="0" smtClean="0"/>
                      <a:t>17%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79589568912262E-2"/>
                  <c:y val="-2.570340565438038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Neither
</a:t>
                    </a:r>
                    <a:r>
                      <a:rPr lang="en-US" dirty="0" smtClean="0"/>
                      <a:t>53%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8481">
                <a:noFill/>
              </a:ln>
            </c:spPr>
            <c:txPr>
              <a:bodyPr/>
              <a:lstStyle/>
              <a:p>
                <a:pPr>
                  <a:defRPr sz="1261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Both Supervisory and Budget</c:v>
                </c:pt>
                <c:pt idx="1">
                  <c:v>Only budget</c:v>
                </c:pt>
                <c:pt idx="2">
                  <c:v>Only supervisory</c:v>
                </c:pt>
                <c:pt idx="3">
                  <c:v>Neither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0.22</c:v>
                </c:pt>
                <c:pt idx="1">
                  <c:v>0.08</c:v>
                </c:pt>
                <c:pt idx="2">
                  <c:v>0.17</c:v>
                </c:pt>
                <c:pt idx="3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18006430868169"/>
          <c:y val="9.6638655462184878E-2"/>
          <c:w val="0.43569131832797425"/>
          <c:h val="0.869747899159663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more people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27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021334" mc:Ignorable="a14" a14:legacySpreadsheetColorIndex="27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27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6732">
              <a:noFill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0%</c:formatCode>
                <c:ptCount val="1"/>
                <c:pt idx="0">
                  <c:v>0.31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same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0000" mc:Ignorable="a14" a14:legacySpreadsheetColorIndex="25">
                    <a:gamma/>
                    <a:shade val="46275"/>
                    <a:invGamma/>
                  </a:srgbClr>
                </a:gs>
                <a:gs pos="50000">
                  <a:srgbClr xmlns:mc="http://schemas.openxmlformats.org/markup-compatibility/2006" xmlns:a14="http://schemas.microsoft.com/office/drawing/2010/main" val="05328D" mc:Ignorable="a14" a14:legacySpreadsheetColorIndex="25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25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6732">
              <a:noFill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less people</c:v>
                </c:pt>
              </c:strCache>
            </c:strRef>
          </c:tx>
          <c:spPr>
            <a:solidFill>
              <a:schemeClr val="hlink"/>
            </a:solidFill>
            <a:ln w="8366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10101" mc:Ignorable="a14" a14:legacySpreadsheetColorIndex="24">
                      <a:gamma/>
                      <a:shade val="65882"/>
                      <a:invGamma/>
                    </a:srgbClr>
                  </a:gs>
                  <a:gs pos="5000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010101" mc:Ignorable="a14" a14:legacySpreadsheetColorIndex="24">
                      <a:gamma/>
                      <a:shade val="65882"/>
                      <a:invGamma/>
                    </a:srgbClr>
                  </a:gs>
                </a:gsLst>
                <a:lin ang="0" scaled="1"/>
              </a:gradFill>
              <a:ln w="16732">
                <a:noFill/>
              </a:ln>
            </c:spPr>
          </c:dPt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6051968"/>
        <c:axId val="36066048"/>
      </c:barChart>
      <c:catAx>
        <c:axId val="36051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066048"/>
        <c:crosses val="autoZero"/>
        <c:auto val="1"/>
        <c:lblAlgn val="ctr"/>
        <c:lblOffset val="100"/>
        <c:noMultiLvlLbl val="0"/>
      </c:catAx>
      <c:valAx>
        <c:axId val="3606604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83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22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051968"/>
        <c:crosses val="autoZero"/>
        <c:crossBetween val="between"/>
        <c:majorUnit val="0.5"/>
      </c:valAx>
      <c:spPr>
        <a:noFill/>
        <a:ln w="1673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03174603174606"/>
          <c:y val="0.16849015317286653"/>
          <c:w val="0.51746031746031751"/>
          <c:h val="0.809628008752735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Strongly Agree/Agree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Appreciated and respected</c:v>
                </c:pt>
                <c:pt idx="1">
                  <c:v>Role of the engineer is a respected profession</c:v>
                </c:pt>
                <c:pt idx="2">
                  <c:v>Fully using engineering skills</c:v>
                </c:pt>
                <c:pt idx="3">
                  <c:v>Underpaid and overworked</c:v>
                </c:pt>
                <c:pt idx="4">
                  <c:v>Role that is too often outsourced to China and/or other contries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0.74</c:v>
                </c:pt>
                <c:pt idx="1">
                  <c:v>0.72</c:v>
                </c:pt>
                <c:pt idx="2">
                  <c:v>0.52</c:v>
                </c:pt>
                <c:pt idx="3">
                  <c:v>0.41</c:v>
                </c:pt>
                <c:pt idx="4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Appreciated and respected</c:v>
                </c:pt>
                <c:pt idx="1">
                  <c:v>Role of the engineer is a respected profession</c:v>
                </c:pt>
                <c:pt idx="2">
                  <c:v>Fully using engineering skills</c:v>
                </c:pt>
                <c:pt idx="3">
                  <c:v>Underpaid and overworked</c:v>
                </c:pt>
                <c:pt idx="4">
                  <c:v>Role that is too often outsourced to China and/or other contries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0.17</c:v>
                </c:pt>
                <c:pt idx="1">
                  <c:v>0.18</c:v>
                </c:pt>
                <c:pt idx="2">
                  <c:v>0.25</c:v>
                </c:pt>
                <c:pt idx="3">
                  <c:v>0.37</c:v>
                </c:pt>
                <c:pt idx="4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Disagree/Strongly Disagree</c:v>
                </c:pt>
              </c:strCache>
            </c:strRef>
          </c:tx>
          <c:spPr>
            <a:solidFill>
              <a:schemeClr val="folHlink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Appreciated and respected</c:v>
                </c:pt>
                <c:pt idx="1">
                  <c:v>Role of the engineer is a respected profession</c:v>
                </c:pt>
                <c:pt idx="2">
                  <c:v>Fully using engineering skills</c:v>
                </c:pt>
                <c:pt idx="3">
                  <c:v>Underpaid and overworked</c:v>
                </c:pt>
                <c:pt idx="4">
                  <c:v>Role that is too often outsourced to China and/or other contries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0.09</c:v>
                </c:pt>
                <c:pt idx="1">
                  <c:v>0.09</c:v>
                </c:pt>
                <c:pt idx="2">
                  <c:v>0.23</c:v>
                </c:pt>
                <c:pt idx="3">
                  <c:v>0.23</c:v>
                </c:pt>
                <c:pt idx="4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06208"/>
        <c:axId val="37407744"/>
      </c:barChart>
      <c:catAx>
        <c:axId val="37406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37407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077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74062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412698412698412"/>
          <c:y val="0.1137855579868709"/>
          <c:w val="0.6428571428571429"/>
          <c:h val="6.564551422319474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19970">
          <a:noFill/>
        </a:ln>
      </c:spPr>
    </c:sideWall>
    <c:backWall>
      <c:thickness val="0"/>
      <c:spPr>
        <a:noFill/>
        <a:ln w="19970">
          <a:noFill/>
        </a:ln>
      </c:spPr>
    </c:backWall>
    <c:plotArea>
      <c:layout>
        <c:manualLayout>
          <c:layoutTarget val="inner"/>
          <c:xMode val="edge"/>
          <c:yMode val="edge"/>
          <c:x val="0.30343796711509718"/>
          <c:y val="0.14832535885167464"/>
          <c:w val="0.44544095665171901"/>
          <c:h val="0.712918660287081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>
              <a:solidFill>
                <a:srgbClr val="00529C"/>
              </a:solidFill>
            </a:ln>
          </c:spPr>
          <c:explosion val="25"/>
          <c:dPt>
            <c:idx val="0"/>
            <c:bubble3D val="0"/>
            <c:spPr>
              <a:solidFill>
                <a:srgbClr val="00529C"/>
              </a:solidFill>
              <a:ln>
                <a:solidFill>
                  <a:srgbClr val="00529C"/>
                </a:solidFill>
              </a:ln>
            </c:spPr>
          </c:dPt>
          <c:dPt>
            <c:idx val="1"/>
            <c:bubble3D val="0"/>
            <c:spPr>
              <a:solidFill>
                <a:srgbClr val="004E5F">
                  <a:lumMod val="25000"/>
                  <a:lumOff val="75000"/>
                </a:srgbClr>
              </a:solidFill>
              <a:ln>
                <a:solidFill>
                  <a:srgbClr val="00529C"/>
                </a:solidFill>
              </a:ln>
            </c:spPr>
          </c:dPt>
          <c:dLbls>
            <c:dLbl>
              <c:idx val="0"/>
              <c:layout>
                <c:manualLayout>
                  <c:x val="5.5745614509918554E-3"/>
                  <c:y val="1.8056665838586165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Yes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1882285342645419E-2"/>
                  <c:y val="-0.17809919419504949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No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72%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dirty="0"/>
                      <a:t>Passively
19%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dirty="0"/>
                      <a:t>Actively
10%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997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340"/>
      <c:rAngAx val="0"/>
      <c:perspective val="30"/>
    </c:view3D>
    <c:floor>
      <c:thickness val="0"/>
    </c:floor>
    <c:sideWall>
      <c:thickness val="0"/>
      <c:spPr>
        <a:noFill/>
        <a:ln w="25743">
          <a:noFill/>
        </a:ln>
      </c:spPr>
    </c:sideWall>
    <c:backWall>
      <c:thickness val="0"/>
      <c:spPr>
        <a:noFill/>
        <a:ln w="25743">
          <a:noFill/>
        </a:ln>
      </c:spPr>
    </c:backWall>
    <c:plotArea>
      <c:layout>
        <c:manualLayout>
          <c:layoutTarget val="inner"/>
          <c:xMode val="edge"/>
          <c:yMode val="edge"/>
          <c:x val="0.26765188834154352"/>
          <c:y val="0.22350230414746544"/>
          <c:w val="0.46798029556650245"/>
          <c:h val="0.6566820276497695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743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93300" mc:Ignorable="a14" a14:legacySpreadsheetColorIndex="60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5400000" scaled="1"/>
              </a:gradFill>
              <a:ln w="25743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5743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</a:gsLst>
                <a:lin ang="18900000" scaled="1"/>
              </a:gradFill>
              <a:ln w="25743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26275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25743">
                <a:noFill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53725"/>
                      <a:invGamma/>
                    </a:srgbClr>
                  </a:gs>
                </a:gsLst>
                <a:lin ang="2700000" scaled="1"/>
              </a:gradFill>
              <a:ln w="25743">
                <a:noFill/>
              </a:ln>
            </c:spPr>
          </c:dPt>
          <c:dLbls>
            <c:dLbl>
              <c:idx val="0"/>
              <c:layout>
                <c:manualLayout>
                  <c:x val="6.0999243671018562E-2"/>
                  <c:y val="-6.813712018926314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Extremely Satisfied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801219378898093E-2"/>
                  <c:y val="-0.23430370520832089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Very Satisfied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45%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792989679033399E-2"/>
                  <c:y val="-1.46827094261168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Somewhat Satisfied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36%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098092920464258E-2"/>
                  <c:y val="2.870514857873418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Not Very
Satisfied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018938523306351E-2"/>
                  <c:y val="4.3998900744387365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Not At All
Satisfied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743">
                <a:noFill/>
              </a:ln>
            </c:spPr>
            <c:txPr>
              <a:bodyPr/>
              <a:lstStyle/>
              <a:p>
                <a:pPr>
                  <a:defRPr sz="1318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Extremely Satisfied</c:v>
                </c:pt>
                <c:pt idx="1">
                  <c:v>Very Satisfied</c:v>
                </c:pt>
                <c:pt idx="2">
                  <c:v>Somewhat Satisfied</c:v>
                </c:pt>
                <c:pt idx="3">
                  <c:v>Not Very Satisfied</c:v>
                </c:pt>
                <c:pt idx="4">
                  <c:v>Not At All Satisfied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0.11</c:v>
                </c:pt>
                <c:pt idx="1">
                  <c:v>0.45</c:v>
                </c:pt>
                <c:pt idx="2">
                  <c:v>0.36</c:v>
                </c:pt>
                <c:pt idx="3">
                  <c:v>0.06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18797">
          <a:noFill/>
        </a:ln>
      </c:spPr>
    </c:sideWall>
    <c:backWall>
      <c:thickness val="0"/>
      <c:spPr>
        <a:noFill/>
        <a:ln w="18797">
          <a:noFill/>
        </a:ln>
      </c:spPr>
    </c:backWall>
    <c:plotArea>
      <c:layout>
        <c:manualLayout>
          <c:layoutTarget val="inner"/>
          <c:xMode val="edge"/>
          <c:yMode val="edge"/>
          <c:x val="3.5084193338923098E-2"/>
          <c:y val="3.003003003003003E-3"/>
          <c:w val="0.93669720027990899"/>
          <c:h val="0.837778174219958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50"/>
            </a:solidFill>
            <a:ln w="18797">
              <a:noFill/>
            </a:ln>
          </c:spPr>
          <c:invertIfNegative val="0"/>
          <c:dLbls>
            <c:dLbl>
              <c:idx val="0"/>
              <c:layout>
                <c:manualLayout>
                  <c:x val="4.4835868694955962E-2"/>
                  <c:y val="-2.1998173170081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33306645316254E-2"/>
                  <c:y val="-3.666362195013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28182546036831E-2"/>
                  <c:y val="-5.132907073018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8797">
                <a:noFill/>
              </a:ln>
            </c:spPr>
            <c:txPr>
              <a:bodyPr/>
              <a:lstStyle/>
              <a:p>
                <a:pPr>
                  <a:defRPr sz="1184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More</c:v>
                </c:pt>
                <c:pt idx="1">
                  <c:v>Same amount</c:v>
                </c:pt>
                <c:pt idx="2">
                  <c:v>Less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0.41</c:v>
                </c:pt>
                <c:pt idx="1">
                  <c:v>0.46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61286272"/>
        <c:axId val="61287808"/>
        <c:axId val="0"/>
      </c:bar3DChart>
      <c:catAx>
        <c:axId val="612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7049">
            <a:noFill/>
          </a:ln>
        </c:spPr>
        <c:txPr>
          <a:bodyPr rot="0" vert="horz"/>
          <a:lstStyle/>
          <a:p>
            <a:pPr>
              <a:defRPr sz="1184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1287808"/>
        <c:crosses val="autoZero"/>
        <c:auto val="1"/>
        <c:lblAlgn val="ctr"/>
        <c:lblOffset val="100"/>
        <c:noMultiLvlLbl val="0"/>
      </c:catAx>
      <c:valAx>
        <c:axId val="6128780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128627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330"/>
      <c:rAngAx val="0"/>
      <c:perspective val="30"/>
    </c:view3D>
    <c:floor>
      <c:thickness val="0"/>
    </c:floor>
    <c:sideWall>
      <c:thickness val="0"/>
      <c:spPr>
        <a:noFill/>
        <a:ln w="22702">
          <a:noFill/>
        </a:ln>
      </c:spPr>
    </c:sideWall>
    <c:backWall>
      <c:thickness val="0"/>
      <c:spPr>
        <a:noFill/>
        <a:ln w="22702">
          <a:noFill/>
        </a:ln>
      </c:spPr>
    </c:backWall>
    <c:plotArea>
      <c:layout>
        <c:manualLayout>
          <c:layoutTarget val="inner"/>
          <c:xMode val="edge"/>
          <c:yMode val="edge"/>
          <c:x val="0.26929392446633826"/>
          <c:y val="0.22580645161290322"/>
          <c:w val="0.44663382594417078"/>
          <c:h val="0.6267281105990782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2702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93300" mc:Ignorable="a14" a14:legacySpreadsheetColorIndex="60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5400000" scaled="1"/>
              </a:gradFill>
              <a:ln w="22702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2702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</a:gsLst>
                <a:lin ang="18900000" scaled="1"/>
              </a:gradFill>
              <a:ln w="22702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26275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22702">
                <a:noFill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53725"/>
                      <a:invGamma/>
                    </a:srgbClr>
                  </a:gs>
                </a:gsLst>
                <a:lin ang="2700000" scaled="1"/>
              </a:gradFill>
              <a:ln w="22702">
                <a:noFill/>
              </a:ln>
            </c:spPr>
          </c:dPt>
          <c:dLbls>
            <c:dLbl>
              <c:idx val="0"/>
              <c:layout>
                <c:manualLayout>
                  <c:x val="0.13409787713038035"/>
                  <c:y val="8.881154509305815E-3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>
                        <a:latin typeface="Arial" pitchFamily="34" charset="0"/>
                        <a:cs typeface="Arial" pitchFamily="34" charset="0"/>
                      </a:rPr>
                      <a:t>Extremely Challenging
</a:t>
                    </a:r>
                    <a:r>
                      <a:rPr lang="en-US" sz="1050" dirty="0" smtClean="0">
                        <a:latin typeface="Arial" pitchFamily="34" charset="0"/>
                        <a:cs typeface="Arial" pitchFamily="34" charset="0"/>
                      </a:rPr>
                      <a:t>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481115599148851E-3"/>
                  <c:y val="-1.2056044225523199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>
                        <a:latin typeface="Arial" pitchFamily="34" charset="0"/>
                        <a:cs typeface="Arial" pitchFamily="34" charset="0"/>
                      </a:rPr>
                      <a:t>Very Challenging
</a:t>
                    </a:r>
                    <a:r>
                      <a:rPr lang="en-US" sz="1050" dirty="0" smtClean="0">
                        <a:latin typeface="Arial" pitchFamily="34" charset="0"/>
                        <a:cs typeface="Arial" pitchFamily="34" charset="0"/>
                      </a:rPr>
                      <a:t>42%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288989262462787E-2"/>
                  <c:y val="-0.25353035882941777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>
                        <a:latin typeface="Arial" pitchFamily="34" charset="0"/>
                        <a:cs typeface="Arial" pitchFamily="34" charset="0"/>
                      </a:rPr>
                      <a:t>Somewhat Challenging
</a:t>
                    </a:r>
                    <a:r>
                      <a:rPr lang="en-US" sz="1050" dirty="0" smtClean="0">
                        <a:latin typeface="Arial" pitchFamily="34" charset="0"/>
                        <a:cs typeface="Arial" pitchFamily="34" charset="0"/>
                      </a:rPr>
                      <a:t>41%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202829814098277E-2"/>
                  <c:y val="8.3387480636108915E-2"/>
                </c:manualLayout>
              </c:layout>
              <c:tx>
                <c:rich>
                  <a:bodyPr/>
                  <a:lstStyle/>
                  <a:p>
                    <a:pPr>
                      <a:defRPr sz="1050" b="0" i="0" u="none" strike="noStrike" baseline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defRPr>
                    </a:pPr>
                    <a:r>
                      <a:rPr lang="en-US" sz="1050" b="1" dirty="0">
                        <a:latin typeface="Arial" pitchFamily="34" charset="0"/>
                        <a:cs typeface="Arial" pitchFamily="34" charset="0"/>
                      </a:rPr>
                      <a:t>Not Very Challenging
</a:t>
                    </a:r>
                    <a:r>
                      <a:rPr lang="en-US" sz="1050" b="1" dirty="0" smtClean="0">
                        <a:latin typeface="Arial" pitchFamily="34" charset="0"/>
                        <a:cs typeface="Arial" pitchFamily="34" charset="0"/>
                      </a:rPr>
                      <a:t>8%</a:t>
                    </a:r>
                    <a:endParaRPr lang="en-US" b="1" dirty="0"/>
                  </a:p>
                </c:rich>
              </c:tx>
              <c:spPr>
                <a:noFill/>
                <a:ln w="2270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70613796477513E-2"/>
                  <c:y val="4.4714344205024252E-3"/>
                </c:manualLayout>
              </c:layout>
              <c:tx>
                <c:rich>
                  <a:bodyPr/>
                  <a:lstStyle/>
                  <a:p>
                    <a:pPr>
                      <a:defRPr sz="1050" b="0" i="0" u="none" strike="noStrike" baseline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defRPr>
                    </a:pPr>
                    <a:r>
                      <a:rPr lang="en-US" sz="1050" b="1" dirty="0">
                        <a:latin typeface="Arial" pitchFamily="34" charset="0"/>
                        <a:cs typeface="Arial" pitchFamily="34" charset="0"/>
                      </a:rPr>
                      <a:t>Not At All Challenging
</a:t>
                    </a:r>
                    <a:r>
                      <a:rPr lang="en-US" sz="1050" b="1" dirty="0" smtClean="0">
                        <a:latin typeface="Arial" pitchFamily="34" charset="0"/>
                        <a:cs typeface="Arial" pitchFamily="34" charset="0"/>
                      </a:rPr>
                      <a:t>1%</a:t>
                    </a:r>
                    <a:endParaRPr lang="en-US" b="1" dirty="0"/>
                  </a:p>
                </c:rich>
              </c:tx>
              <c:spPr>
                <a:noFill/>
                <a:ln w="2270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2702">
                <a:noFill/>
              </a:ln>
            </c:spPr>
            <c:txPr>
              <a:bodyPr/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Extremely Challenging</c:v>
                </c:pt>
                <c:pt idx="1">
                  <c:v>Very Challenging</c:v>
                </c:pt>
                <c:pt idx="2">
                  <c:v>Somewhat Challenging</c:v>
                </c:pt>
                <c:pt idx="3">
                  <c:v>Not Very Challenging</c:v>
                </c:pt>
                <c:pt idx="4">
                  <c:v>Not At All Challenging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0.09</c:v>
                </c:pt>
                <c:pt idx="1">
                  <c:v>0.42</c:v>
                </c:pt>
                <c:pt idx="2">
                  <c:v>0.41</c:v>
                </c:pt>
                <c:pt idx="3">
                  <c:v>0.08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20"/>
      <c:rAngAx val="0"/>
      <c:perspective val="30"/>
    </c:view3D>
    <c:floor>
      <c:thickness val="0"/>
    </c:floor>
    <c:sideWall>
      <c:thickness val="0"/>
      <c:spPr>
        <a:noFill/>
        <a:ln w="26606">
          <a:noFill/>
        </a:ln>
      </c:spPr>
    </c:sideWall>
    <c:backWall>
      <c:thickness val="0"/>
      <c:spPr>
        <a:noFill/>
        <a:ln w="26606">
          <a:noFill/>
        </a:ln>
      </c:spPr>
    </c:backWall>
    <c:plotArea>
      <c:layout>
        <c:manualLayout>
          <c:layoutTarget val="inner"/>
          <c:xMode val="edge"/>
          <c:yMode val="edge"/>
          <c:x val="0.24299065420560748"/>
          <c:y val="0.22737306843267108"/>
          <c:w val="0.46105919003115264"/>
          <c:h val="0.6534216335540838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6606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  <a:gs pos="100000">
                    <a:srgbClr xmlns:mc="http://schemas.openxmlformats.org/markup-compatibility/2006" xmlns:a14="http://schemas.microsoft.com/office/drawing/2010/main" val="993300" mc:Ignorable="a14" a14:legacySpreadsheetColorIndex="60"/>
                  </a:gs>
                </a:gsLst>
                <a:lin ang="18900000" scaled="1"/>
              </a:gradFill>
              <a:ln w="26606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6606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</a:gsLst>
                <a:lin ang="18900000" scaled="1"/>
              </a:gradFill>
              <a:ln w="26606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26275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26606">
                <a:noFill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53725"/>
                      <a:invGamma/>
                    </a:srgbClr>
                  </a:gs>
                </a:gsLst>
                <a:lin ang="5400000" scaled="1"/>
              </a:gradFill>
              <a:ln w="26606">
                <a:noFill/>
              </a:ln>
            </c:spPr>
          </c:dPt>
          <c:dLbls>
            <c:dLbl>
              <c:idx val="0"/>
              <c:layout>
                <c:manualLayout>
                  <c:x val="-3.1713996099952492E-2"/>
                  <c:y val="-2.05538924640744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Extremely Concerned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343409686117926E-3"/>
                  <c:y val="9.453024274987412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Very Concerned
</a:t>
                    </a:r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945462561214442E-2"/>
                  <c:y val="-3.9873617343861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Somewhat Concerned
</a:t>
                    </a:r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705259233246015E-3"/>
                  <c:y val="6.2969992419253983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Not Very
Concerned
</a:t>
                    </a:r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371510201367155E-2"/>
                  <c:y val="-3.46835176874851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Not At All
Concerned
</a:t>
                    </a:r>
                    <a:r>
                      <a:rPr lang="en-US" dirty="0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6606">
                <a:noFill/>
              </a:ln>
            </c:spPr>
            <c:txPr>
              <a:bodyPr/>
              <a:lstStyle/>
              <a:p>
                <a:pPr>
                  <a:defRPr sz="1362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Extremely Concerned</c:v>
                </c:pt>
                <c:pt idx="1">
                  <c:v>Very Concerned</c:v>
                </c:pt>
                <c:pt idx="2">
                  <c:v>Somewhat Concerned</c:v>
                </c:pt>
                <c:pt idx="3">
                  <c:v>Not Very Concerned</c:v>
                </c:pt>
                <c:pt idx="4">
                  <c:v>Not At All Concerned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0.06</c:v>
                </c:pt>
                <c:pt idx="1">
                  <c:v>0.14000000000000001</c:v>
                </c:pt>
                <c:pt idx="2">
                  <c:v>0.39</c:v>
                </c:pt>
                <c:pt idx="3">
                  <c:v>0.34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36860670194002"/>
          <c:y val="3.6065573770491806E-2"/>
          <c:w val="0.69312169312169314"/>
          <c:h val="0.934426229508196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17941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rPr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rPr>
                      <a:t>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7941">
                <a:noFill/>
              </a:ln>
            </c:spPr>
            <c:txPr>
              <a:bodyPr/>
              <a:lstStyle/>
              <a:p>
                <a:pPr>
                  <a:defRPr sz="989" b="1" i="0" u="none" strike="noStrike" baseline="0">
                    <a:solidFill>
                      <a:schemeClr val="tx2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Over 10% decrease</c:v>
                </c:pt>
                <c:pt idx="1">
                  <c:v>8-10% decrease</c:v>
                </c:pt>
                <c:pt idx="2">
                  <c:v>5-7% decrease</c:v>
                </c:pt>
                <c:pt idx="3">
                  <c:v>Less than 4% decrease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794240"/>
        <c:axId val="26796032"/>
      </c:barChart>
      <c:catAx>
        <c:axId val="26794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728">
            <a:noFill/>
          </a:ln>
        </c:spPr>
        <c:txPr>
          <a:bodyPr rot="0" vert="horz"/>
          <a:lstStyle/>
          <a:p>
            <a:pPr>
              <a:defRPr sz="989" b="1" i="0" u="none" strike="noStrike" baseline="0">
                <a:solidFill>
                  <a:srgbClr val="0070C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2679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796032"/>
        <c:scaling>
          <c:orientation val="minMax"/>
          <c:max val="0.3"/>
        </c:scaling>
        <c:delete val="1"/>
        <c:axPos val="b"/>
        <c:numFmt formatCode="0%" sourceLinked="1"/>
        <c:majorTickMark val="out"/>
        <c:minorTickMark val="none"/>
        <c:tickLblPos val="nextTo"/>
        <c:crossAx val="26794240"/>
        <c:crosses val="autoZero"/>
        <c:crossBetween val="between"/>
      </c:valAx>
      <c:spPr>
        <a:noFill/>
        <a:ln w="179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26756352765322"/>
          <c:y val="9.1251765832182837E-5"/>
          <c:w val="0.72426249342192628"/>
          <c:h val="0.894304879411896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69696"/>
            </a:solidFill>
            <a:ln w="20362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63922"/>
                      <a:invGamma/>
                    </a:srgbClr>
                  </a:gs>
                </a:gsLst>
                <a:lin ang="1890000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00080" mc:Ignorable="a14" a14:legacySpreadsheetColorIndex="18"/>
                  </a:gs>
                </a:gsLst>
                <a:lin ang="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69696" mc:Ignorable="a14" a14:legacySpreadsheetColorIndex="55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55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5.9622184953301823E-3"/>
                  <c:y val="2.61572283515857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53154278575894E-3"/>
                  <c:y val="-6.30533928186653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4732475273820006E-3"/>
                  <c:y val="-8.9367013443777726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32%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4921923797625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40%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0362">
                <a:noFill/>
              </a:ln>
            </c:spPr>
            <c:txPr>
              <a:bodyPr/>
              <a:lstStyle/>
              <a:p>
                <a:pPr>
                  <a:defRPr sz="120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Other</c:v>
                </c:pt>
                <c:pt idx="1">
                  <c:v>Hiring Freeze</c:v>
                </c:pt>
                <c:pt idx="2">
                  <c:v>Layoffs/Downsizing</c:v>
                </c:pt>
                <c:pt idx="3">
                  <c:v>Hiring/Adding Personnel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0.21</c:v>
                </c:pt>
                <c:pt idx="2">
                  <c:v>0.32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714112"/>
        <c:axId val="70712320"/>
      </c:barChart>
      <c:valAx>
        <c:axId val="70712320"/>
        <c:scaling>
          <c:orientation val="minMax"/>
          <c:max val="0.60000000000000009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0714112"/>
        <c:crosses val="autoZero"/>
        <c:crossBetween val="between"/>
        <c:majorUnit val="0.2"/>
        <c:minorUnit val="4.0000000000000008E-2"/>
      </c:valAx>
      <c:catAx>
        <c:axId val="70714112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071232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61904761904763"/>
          <c:y val="2.4943310657596373E-2"/>
          <c:w val="0.49841269841269842"/>
          <c:h val="0.954648526077097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056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0565">
                <a:noFill/>
              </a:ln>
            </c:spPr>
            <c:txPr>
              <a:bodyPr/>
              <a:lstStyle/>
              <a:p>
                <a:pPr>
                  <a:defRPr sz="1133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60+%</c:v>
                </c:pt>
                <c:pt idx="1">
                  <c:v>40-59%</c:v>
                </c:pt>
                <c:pt idx="2">
                  <c:v>30-39%</c:v>
                </c:pt>
                <c:pt idx="3">
                  <c:v>20-29%</c:v>
                </c:pt>
                <c:pt idx="4">
                  <c:v>10-19%</c:v>
                </c:pt>
                <c:pt idx="5">
                  <c:v>1-9%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0.04</c:v>
                </c:pt>
                <c:pt idx="1">
                  <c:v>0.06</c:v>
                </c:pt>
                <c:pt idx="2">
                  <c:v>0.05</c:v>
                </c:pt>
                <c:pt idx="3">
                  <c:v>0.11</c:v>
                </c:pt>
                <c:pt idx="4">
                  <c:v>0.28999999999999998</c:v>
                </c:pt>
                <c:pt idx="5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0758784"/>
        <c:axId val="70760320"/>
      </c:barChart>
      <c:catAx>
        <c:axId val="7075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712">
            <a:noFill/>
          </a:ln>
        </c:spPr>
        <c:txPr>
          <a:bodyPr rot="0" vert="horz"/>
          <a:lstStyle/>
          <a:p>
            <a:pPr>
              <a:defRPr sz="1133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7076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603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0758784"/>
        <c:crosses val="autoZero"/>
        <c:crossBetween val="between"/>
      </c:valAx>
      <c:spPr>
        <a:noFill/>
        <a:ln w="205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26756352765322"/>
          <c:y val="9.1251765832182837E-5"/>
          <c:w val="0.72426249342192628"/>
          <c:h val="0.894304879411896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69696"/>
            </a:solidFill>
            <a:ln w="20362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63922"/>
                      <a:invGamma/>
                    </a:srgbClr>
                  </a:gs>
                </a:gsLst>
                <a:lin ang="1890000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00080" mc:Ignorable="a14" a14:legacySpreadsheetColorIndex="18"/>
                  </a:gs>
                </a:gsLst>
                <a:lin ang="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69696" mc:Ignorable="a14" a14:legacySpreadsheetColorIndex="55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55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0362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5.9622184953301823E-3"/>
                  <c:y val="2.61572283515857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53154278575894E-3"/>
                  <c:y val="-6.30533928186653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4732475273820006E-3"/>
                  <c:y val="-8.9367013443777726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32%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4921923797625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40%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0362">
                <a:noFill/>
              </a:ln>
            </c:spPr>
            <c:txPr>
              <a:bodyPr/>
              <a:lstStyle/>
              <a:p>
                <a:pPr>
                  <a:defRPr sz="120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Other</c:v>
                </c:pt>
                <c:pt idx="1">
                  <c:v>Hiring Freeze</c:v>
                </c:pt>
                <c:pt idx="2">
                  <c:v>Layoffs/Downsizing</c:v>
                </c:pt>
                <c:pt idx="3">
                  <c:v>Hiring/Adding Personnel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0.21</c:v>
                </c:pt>
                <c:pt idx="2">
                  <c:v>0.32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3005696"/>
        <c:axId val="73004160"/>
      </c:barChart>
      <c:valAx>
        <c:axId val="73004160"/>
        <c:scaling>
          <c:orientation val="minMax"/>
          <c:max val="0.60000000000000009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3005696"/>
        <c:crosses val="autoZero"/>
        <c:crossBetween val="between"/>
        <c:majorUnit val="0.2"/>
        <c:minorUnit val="4.0000000000000008E-2"/>
      </c:valAx>
      <c:catAx>
        <c:axId val="73005696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7300416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61904761904763"/>
          <c:y val="2.4943310657596373E-2"/>
          <c:w val="0.49841269841269842"/>
          <c:h val="0.954648526077097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056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0565">
                <a:noFill/>
              </a:ln>
            </c:spPr>
            <c:txPr>
              <a:bodyPr/>
              <a:lstStyle/>
              <a:p>
                <a:pPr>
                  <a:defRPr sz="1133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60+%</c:v>
                </c:pt>
                <c:pt idx="1">
                  <c:v>40-59%</c:v>
                </c:pt>
                <c:pt idx="2">
                  <c:v>30-39%</c:v>
                </c:pt>
                <c:pt idx="3">
                  <c:v>20-29%</c:v>
                </c:pt>
                <c:pt idx="4">
                  <c:v>10-19%</c:v>
                </c:pt>
                <c:pt idx="5">
                  <c:v>1-9%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0.02</c:v>
                </c:pt>
                <c:pt idx="1">
                  <c:v>0.04</c:v>
                </c:pt>
                <c:pt idx="2">
                  <c:v>0.04</c:v>
                </c:pt>
                <c:pt idx="3">
                  <c:v>0.12</c:v>
                </c:pt>
                <c:pt idx="4">
                  <c:v>0.32</c:v>
                </c:pt>
                <c:pt idx="5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73115904"/>
        <c:axId val="73121792"/>
      </c:barChart>
      <c:catAx>
        <c:axId val="73115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712">
            <a:noFill/>
          </a:ln>
        </c:spPr>
        <c:txPr>
          <a:bodyPr rot="0" vert="horz"/>
          <a:lstStyle/>
          <a:p>
            <a:pPr>
              <a:defRPr sz="1133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7312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1217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3115904"/>
        <c:crosses val="autoZero"/>
        <c:crossBetween val="between"/>
      </c:valAx>
      <c:spPr>
        <a:noFill/>
        <a:ln w="205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340"/>
      <c:rAngAx val="0"/>
      <c:perspective val="30"/>
    </c:view3D>
    <c:floor>
      <c:thickness val="0"/>
    </c:floor>
    <c:sideWall>
      <c:thickness val="0"/>
      <c:spPr>
        <a:noFill/>
        <a:ln w="25743">
          <a:noFill/>
        </a:ln>
      </c:spPr>
    </c:sideWall>
    <c:backWall>
      <c:thickness val="0"/>
      <c:spPr>
        <a:noFill/>
        <a:ln w="25743">
          <a:noFill/>
        </a:ln>
      </c:spPr>
    </c:backWall>
    <c:plotArea>
      <c:layout>
        <c:manualLayout>
          <c:layoutTarget val="inner"/>
          <c:xMode val="edge"/>
          <c:yMode val="edge"/>
          <c:x val="0.26765188834154352"/>
          <c:y val="0.22350230414746544"/>
          <c:w val="0.46798029556650245"/>
          <c:h val="0.6566820276497695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743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93300" mc:Ignorable="a14" a14:legacySpreadsheetColorIndex="60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5400000" scaled="1"/>
              </a:gradFill>
              <a:ln w="25743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5743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</a:gsLst>
                <a:lin ang="18900000" scaled="1"/>
              </a:gradFill>
              <a:ln w="25743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26275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25743">
                <a:noFill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53725"/>
                      <a:invGamma/>
                    </a:srgbClr>
                  </a:gs>
                </a:gsLst>
                <a:lin ang="2700000" scaled="1"/>
              </a:gradFill>
              <a:ln w="25743">
                <a:noFill/>
              </a:ln>
            </c:spPr>
          </c:dPt>
          <c:dLbls>
            <c:dLbl>
              <c:idx val="0"/>
              <c:layout>
                <c:manualLayout>
                  <c:x val="1.1348355550531101E-2"/>
                  <c:y val="-6.813712018926314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Actively</a:t>
                    </a: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700790195187612E-2"/>
                  <c:y val="-9.72100414610540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Passively</a:t>
                    </a: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857898441454058E-2"/>
                  <c:y val="-5.71713285459954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Always</a:t>
                    </a:r>
                    <a:r>
                      <a:rPr lang="en-US" baseline="0" dirty="0" smtClean="0">
                        <a:latin typeface="Arial" pitchFamily="34" charset="0"/>
                        <a:cs typeface="Arial" pitchFamily="34" charset="0"/>
                      </a:rPr>
                      <a:t> Open to Better</a:t>
                    </a: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32%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032697748752496E-3"/>
                  <c:y val="4.42593765308926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Happy</a:t>
                    </a:r>
                    <a:r>
                      <a:rPr lang="en-US" baseline="0" dirty="0" smtClean="0">
                        <a:latin typeface="Arial" pitchFamily="34" charset="0"/>
                        <a:cs typeface="Arial" pitchFamily="34" charset="0"/>
                      </a:rPr>
                      <a:t> where I Am</a:t>
                    </a: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952360722172823E-4"/>
                  <c:y val="4.399890074438722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Not 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Actively</a:t>
                    </a:r>
                    <a:r>
                      <a:rPr lang="en-US" baseline="0" dirty="0" smtClean="0">
                        <a:latin typeface="Arial" pitchFamily="34" charset="0"/>
                        <a:cs typeface="Arial" pitchFamily="34" charset="0"/>
                      </a:rPr>
                      <a:t> Seeking</a:t>
                    </a: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23%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743">
                <a:noFill/>
              </a:ln>
            </c:spPr>
            <c:txPr>
              <a:bodyPr/>
              <a:lstStyle/>
              <a:p>
                <a:pPr>
                  <a:defRPr sz="1318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Actively</c:v>
                </c:pt>
                <c:pt idx="1">
                  <c:v>Passively</c:v>
                </c:pt>
                <c:pt idx="2">
                  <c:v>Always open to better</c:v>
                </c:pt>
                <c:pt idx="3">
                  <c:v>Happy where I am</c:v>
                </c:pt>
                <c:pt idx="4">
                  <c:v>Not actively seeking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0.08</c:v>
                </c:pt>
                <c:pt idx="1">
                  <c:v>0.16</c:v>
                </c:pt>
                <c:pt idx="2">
                  <c:v>0.32</c:v>
                </c:pt>
                <c:pt idx="3">
                  <c:v>0.21</c:v>
                </c:pt>
                <c:pt idx="4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0"/>
      <c:rAngAx val="0"/>
      <c:perspective val="30"/>
    </c:view3D>
    <c:floor>
      <c:thickness val="0"/>
    </c:floor>
    <c:sideWall>
      <c:thickness val="0"/>
      <c:spPr>
        <a:noFill/>
        <a:ln w="16751">
          <a:noFill/>
        </a:ln>
      </c:spPr>
    </c:sideWall>
    <c:backWall>
      <c:thickness val="0"/>
      <c:spPr>
        <a:noFill/>
        <a:ln w="16751">
          <a:noFill/>
        </a:ln>
      </c:spPr>
    </c:backWall>
    <c:plotArea>
      <c:layout>
        <c:manualLayout>
          <c:layoutTarget val="inner"/>
          <c:xMode val="edge"/>
          <c:yMode val="edge"/>
          <c:x val="0.23491655969191272"/>
          <c:y val="0.11428571428571428"/>
          <c:w val="0.53786906290115533"/>
          <c:h val="0.7042016806722689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00"/>
            </a:solidFill>
            <a:ln w="16751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2D050"/>
              </a:solidFill>
              <a:ln w="16751">
                <a:noFill/>
              </a:ln>
            </c:spPr>
          </c:dPt>
          <c:dLbls>
            <c:dLbl>
              <c:idx val="0"/>
              <c:layout>
                <c:manualLayout>
                  <c:x val="-7.822300307921885E-3"/>
                  <c:y val="-2.52924938283244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Yes
</a:t>
                    </a:r>
                    <a:r>
                      <a:rPr lang="en-US" dirty="0" smtClean="0"/>
                      <a:t>84%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8759763140993E-2"/>
                  <c:y val="1.21832683058015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
</a:t>
                    </a:r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6751">
                <a:noFill/>
              </a:ln>
            </c:spPr>
            <c:txPr>
              <a:bodyPr/>
              <a:lstStyle/>
              <a:p>
                <a:pPr>
                  <a:defRPr sz="138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70"/>
      <c:rAngAx val="0"/>
      <c:perspective val="30"/>
    </c:view3D>
    <c:floor>
      <c:thickness val="0"/>
    </c:floor>
    <c:sideWall>
      <c:thickness val="0"/>
      <c:spPr>
        <a:noFill/>
        <a:ln w="16751">
          <a:noFill/>
        </a:ln>
      </c:spPr>
    </c:sideWall>
    <c:backWall>
      <c:thickness val="0"/>
      <c:spPr>
        <a:noFill/>
        <a:ln w="16751">
          <a:noFill/>
        </a:ln>
      </c:spPr>
    </c:backWall>
    <c:plotArea>
      <c:layout>
        <c:manualLayout>
          <c:layoutTarget val="inner"/>
          <c:xMode val="edge"/>
          <c:yMode val="edge"/>
          <c:x val="6.2254677288949095E-2"/>
          <c:y val="0"/>
          <c:w val="0.84395153025754055"/>
          <c:h val="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0000"/>
            </a:solidFill>
            <a:ln w="16751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rgbClr val="92D050"/>
              </a:solidFill>
              <a:ln w="16751">
                <a:noFill/>
              </a:ln>
            </c:spPr>
          </c:dPt>
          <c:dLbls>
            <c:dLbl>
              <c:idx val="0"/>
              <c:layout>
                <c:manualLayout>
                  <c:x val="-7.822300307921885E-3"/>
                  <c:y val="-2.529249382832447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Yes
</a:t>
                    </a:r>
                    <a:r>
                      <a:rPr lang="en-US" dirty="0" smtClean="0"/>
                      <a:t>49%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8759763140993E-2"/>
                  <c:y val="1.218326830580154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
</a:t>
                    </a:r>
                    <a:r>
                      <a:rPr lang="en-US" dirty="0" smtClean="0"/>
                      <a:t>51%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6751">
                <a:noFill/>
              </a:ln>
            </c:spPr>
            <c:txPr>
              <a:bodyPr/>
              <a:lstStyle/>
              <a:p>
                <a:pPr>
                  <a:defRPr sz="138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4264">
          <a:noFill/>
        </a:ln>
      </c:spPr>
    </c:sideWall>
    <c:backWall>
      <c:thickness val="0"/>
      <c:spPr>
        <a:noFill/>
        <a:ln w="24264">
          <a:noFill/>
        </a:ln>
      </c:spPr>
    </c:backWall>
    <c:plotArea>
      <c:layout>
        <c:manualLayout>
          <c:layoutTarget val="inner"/>
          <c:xMode val="edge"/>
          <c:yMode val="edge"/>
          <c:x val="0.12548783005118413"/>
          <c:y val="7.9309998986333743E-2"/>
          <c:w val="0.75033738191632926"/>
          <c:h val="0.829683698296836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Engineers</c:v>
                </c:pt>
              </c:strCache>
            </c:strRef>
          </c:tx>
          <c:spPr>
            <a:solidFill>
              <a:srgbClr val="C00000"/>
            </a:solidFill>
            <a:ln w="24264">
              <a:noFill/>
            </a:ln>
          </c:spPr>
          <c:invertIfNegative val="0"/>
          <c:dLbls>
            <c:dLbl>
              <c:idx val="0"/>
              <c:layout>
                <c:manualLayout>
                  <c:x val="-1.6249012682586196E-2"/>
                  <c:y val="-2.5151728393725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886959903966565E-2"/>
                  <c:y val="-2.1746040338208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70859280328771E-2"/>
                  <c:y val="-3.3527482163929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66539763089316E-2"/>
                  <c:y val="-4.0615357966417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264">
                <a:noFill/>
              </a:ln>
            </c:spPr>
            <c:txPr>
              <a:bodyPr/>
              <a:lstStyle/>
              <a:p>
                <a:pPr>
                  <a:defRPr sz="1337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&lt;100</c:v>
                </c:pt>
                <c:pt idx="1">
                  <c:v>101-500</c:v>
                </c:pt>
                <c:pt idx="2">
                  <c:v>501-999</c:v>
                </c:pt>
                <c:pt idx="3">
                  <c:v>&gt;1000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0.46</c:v>
                </c:pt>
                <c:pt idx="1">
                  <c:v>0.17</c:v>
                </c:pt>
                <c:pt idx="2">
                  <c:v>7.0000000000000007E-2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Number of Employees</c:v>
                </c:pt>
              </c:strCache>
            </c:strRef>
          </c:tx>
          <c:spPr>
            <a:solidFill>
              <a:schemeClr val="tx2"/>
            </a:solidFill>
            <a:ln w="24264">
              <a:noFill/>
            </a:ln>
          </c:spPr>
          <c:invertIfNegative val="0"/>
          <c:dLbls>
            <c:dLbl>
              <c:idx val="0"/>
              <c:layout>
                <c:manualLayout>
                  <c:x val="-1.8050351624318403E-3"/>
                  <c:y val="-2.030789550606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638231546049507E-2"/>
                  <c:y val="-2.724563278786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215622730733738E-3"/>
                  <c:y val="-3.1433489590663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51773247664414E-3"/>
                  <c:y val="-1.8340352282692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264">
                <a:noFill/>
              </a:ln>
            </c:spPr>
            <c:txPr>
              <a:bodyPr/>
              <a:lstStyle/>
              <a:p>
                <a:pPr>
                  <a:defRPr sz="1337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&lt;100</c:v>
                </c:pt>
                <c:pt idx="1">
                  <c:v>101-500</c:v>
                </c:pt>
                <c:pt idx="2">
                  <c:v>501-999</c:v>
                </c:pt>
                <c:pt idx="3">
                  <c:v>&gt;1000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0.21</c:v>
                </c:pt>
                <c:pt idx="1">
                  <c:v>0.21</c:v>
                </c:pt>
                <c:pt idx="2">
                  <c:v>0.06</c:v>
                </c:pt>
                <c:pt idx="3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192832"/>
        <c:axId val="39206912"/>
        <c:axId val="0"/>
      </c:bar3DChart>
      <c:catAx>
        <c:axId val="3919283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099">
            <a:noFill/>
          </a:ln>
        </c:spPr>
        <c:txPr>
          <a:bodyPr rot="0" vert="horz"/>
          <a:lstStyle/>
          <a:p>
            <a:pPr>
              <a:defRPr sz="1337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206912"/>
        <c:crosses val="autoZero"/>
        <c:auto val="1"/>
        <c:lblAlgn val="ctr"/>
        <c:lblOffset val="100"/>
        <c:noMultiLvlLbl val="0"/>
      </c:catAx>
      <c:valAx>
        <c:axId val="39206912"/>
        <c:scaling>
          <c:orientation val="minMax"/>
          <c:max val="0.8"/>
        </c:scaling>
        <c:delete val="1"/>
        <c:axPos val="r"/>
        <c:numFmt formatCode="0%" sourceLinked="1"/>
        <c:majorTickMark val="out"/>
        <c:minorTickMark val="none"/>
        <c:tickLblPos val="nextTo"/>
        <c:crossAx val="39192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965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73954116059379"/>
          <c:y val="0.11678832116788321"/>
          <c:w val="0.19047094400908018"/>
          <c:h val="0.18501232757617381"/>
        </c:manualLayout>
      </c:layout>
      <c:overlay val="0"/>
      <c:spPr>
        <a:noFill/>
        <a:ln w="24264">
          <a:noFill/>
        </a:ln>
      </c:spPr>
      <c:txPr>
        <a:bodyPr/>
        <a:lstStyle/>
        <a:p>
          <a:pPr>
            <a:defRPr sz="96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57611241217799"/>
          <c:y val="0.12231759656652361"/>
          <c:w val="0.6276346604215457"/>
          <c:h val="0.755364806866952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302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096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&lt;100</c:v>
                </c:pt>
                <c:pt idx="1">
                  <c:v>101-500</c:v>
                </c:pt>
                <c:pt idx="2">
                  <c:v>501-999</c:v>
                </c:pt>
                <c:pt idx="3">
                  <c:v>1,000+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93974</c:v>
                </c:pt>
                <c:pt idx="1">
                  <c:v>91816</c:v>
                </c:pt>
                <c:pt idx="2">
                  <c:v>98503</c:v>
                </c:pt>
                <c:pt idx="3">
                  <c:v>107088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302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sz="109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&lt;100</c:v>
                </c:pt>
                <c:pt idx="1">
                  <c:v>101-500</c:v>
                </c:pt>
                <c:pt idx="2">
                  <c:v>501-999</c:v>
                </c:pt>
                <c:pt idx="3">
                  <c:v>1,000+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10347</c:v>
                </c:pt>
                <c:pt idx="1">
                  <c:v>6659</c:v>
                </c:pt>
                <c:pt idx="2">
                  <c:v>8801</c:v>
                </c:pt>
                <c:pt idx="3">
                  <c:v>12330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4206208"/>
        <c:axId val="74269440"/>
      </c:barChart>
      <c:catAx>
        <c:axId val="7420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488">
            <a:noFill/>
          </a:ln>
        </c:spPr>
        <c:txPr>
          <a:bodyPr rot="0" vert="horz"/>
          <a:lstStyle/>
          <a:p>
            <a:pPr>
              <a:defRPr sz="1295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7426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269440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74206208"/>
        <c:crosses val="autoZero"/>
        <c:crossBetween val="between"/>
        <c:majorUnit val="10000"/>
      </c:valAx>
      <c:spPr>
        <a:noFill/>
        <a:ln w="25302">
          <a:noFill/>
        </a:ln>
      </c:spPr>
    </c:plotArea>
    <c:legend>
      <c:legendPos val="r"/>
      <c:layout>
        <c:manualLayout>
          <c:xMode val="edge"/>
          <c:yMode val="edge"/>
          <c:x val="0.22716627634660422"/>
          <c:y val="0.14163090128755365"/>
          <c:w val="0.2189695550351288"/>
          <c:h val="9.012875536480687E-2"/>
        </c:manualLayout>
      </c:layout>
      <c:overlay val="0"/>
      <c:spPr>
        <a:noFill/>
        <a:ln w="25302">
          <a:noFill/>
        </a:ln>
      </c:spPr>
      <c:txPr>
        <a:bodyPr/>
        <a:lstStyle/>
        <a:p>
          <a:pPr>
            <a:defRPr sz="1006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060889929742388E-2"/>
          <c:y val="0.18924731182795698"/>
          <c:w val="0.8536299765807962"/>
          <c:h val="0.683870967741935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774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18-25**</c:v>
                </c:pt>
                <c:pt idx="1">
                  <c:v>26-34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Sheet1!$B$2:$G$2</c:f>
              <c:numCache>
                <c:formatCode>#,##0</c:formatCode>
                <c:ptCount val="6"/>
                <c:pt idx="0">
                  <c:v>58142</c:v>
                </c:pt>
                <c:pt idx="1">
                  <c:v>81104</c:v>
                </c:pt>
                <c:pt idx="2">
                  <c:v>95504</c:v>
                </c:pt>
                <c:pt idx="3">
                  <c:v>109430</c:v>
                </c:pt>
                <c:pt idx="4">
                  <c:v>103958</c:v>
                </c:pt>
                <c:pt idx="5">
                  <c:v>110884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774">
              <a:noFill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50000">
                    <a:srgbClr xmlns:mc="http://schemas.openxmlformats.org/markup-compatibility/2006" xmlns:a14="http://schemas.microsoft.com/office/drawing/2010/main" val="FFCC99" mc:Ignorable="a14" a14:legacySpreadsheetColorIndex="47"/>
                  </a:gs>
                  <a:gs pos="10000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</a:gsLst>
                <a:lin ang="0" scaled="1"/>
              </a:gradFill>
              <a:ln w="1288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4811629315566325E-3"/>
                  <c:y val="5.74881110158259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4851605087836844E-4"/>
                  <c:y val="-3.039793293165087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18-25**</c:v>
                </c:pt>
                <c:pt idx="1">
                  <c:v>26-34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65+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6118</c:v>
                </c:pt>
                <c:pt idx="1">
                  <c:v>7844</c:v>
                </c:pt>
                <c:pt idx="2">
                  <c:v>10315</c:v>
                </c:pt>
                <c:pt idx="3">
                  <c:v>12436</c:v>
                </c:pt>
                <c:pt idx="4">
                  <c:v>10388</c:v>
                </c:pt>
                <c:pt idx="5">
                  <c:v>8576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4321920"/>
        <c:axId val="74323456"/>
      </c:barChart>
      <c:catAx>
        <c:axId val="743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65">
            <a:noFill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74323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23456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74321920"/>
        <c:crosses val="autoZero"/>
        <c:crossBetween val="between"/>
        <c:majorUnit val="10000"/>
      </c:valAx>
      <c:spPr>
        <a:noFill/>
        <a:ln w="2577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25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25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8.7822014051522249E-2"/>
          <c:y val="0.12043010752688173"/>
          <c:w val="0.20960187353629978"/>
          <c:h val="9.4623655913978491E-2"/>
        </c:manualLayout>
      </c:layout>
      <c:overlay val="0"/>
      <c:spPr>
        <a:noFill/>
        <a:ln w="25774">
          <a:noFill/>
        </a:ln>
      </c:spPr>
      <c:txPr>
        <a:bodyPr/>
        <a:lstStyle/>
        <a:p>
          <a:pPr>
            <a:defRPr sz="102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4282">
          <a:noFill/>
        </a:ln>
      </c:spPr>
    </c:sideWall>
    <c:backWall>
      <c:thickness val="0"/>
      <c:spPr>
        <a:noFill/>
        <a:ln w="24282">
          <a:noFill/>
        </a:ln>
      </c:spPr>
    </c:backWall>
    <c:plotArea>
      <c:layout>
        <c:manualLayout>
          <c:layoutTarget val="inner"/>
          <c:xMode val="edge"/>
          <c:yMode val="edge"/>
          <c:x val="0.27906976744186046"/>
          <c:y val="2.6315789473684209E-2"/>
          <c:w val="0.68527131782945738"/>
          <c:h val="0.952153110047846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4282">
              <a:noFill/>
            </a:ln>
          </c:spPr>
          <c:invertIfNegative val="0"/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2.06644577243950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715223951245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785870658540916E-2"/>
                  <c:y val="-6.6917616510420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50109460978641E-2"/>
                  <c:y val="3.3458808255210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028696526832731E-2"/>
                  <c:y val="-3.34588082552100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271522395124548E-2"/>
                  <c:y val="-1.672940412760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664457724395006E-2"/>
                  <c:y val="-6.6917616510420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785870658540916E-2"/>
                  <c:y val="4.6842331557294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282">
                <a:noFill/>
              </a:ln>
            </c:spPr>
            <c:txPr>
              <a:bodyPr/>
              <a:lstStyle/>
              <a:p>
                <a:pPr algn="r">
                  <a:defRPr sz="1338" b="1" i="0" u="none" strike="noStrike" baseline="0">
                    <a:solidFill>
                      <a:schemeClr val="tx1"/>
                    </a:solidFill>
                    <a:latin typeface="+mj-lt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Less than $1,000</c:v>
                </c:pt>
                <c:pt idx="1">
                  <c:v>$1,000-$2,999</c:v>
                </c:pt>
                <c:pt idx="2">
                  <c:v>$3,000-$4,999</c:v>
                </c:pt>
                <c:pt idx="3">
                  <c:v>$5,000-$6,999</c:v>
                </c:pt>
                <c:pt idx="4">
                  <c:v>$7,000-$8,999</c:v>
                </c:pt>
                <c:pt idx="5">
                  <c:v>$9,000-$49,999</c:v>
                </c:pt>
                <c:pt idx="6">
                  <c:v>Over $50,000</c:v>
                </c:pt>
                <c:pt idx="7">
                  <c:v>No bonus/commission received</c:v>
                </c:pt>
              </c:strCache>
            </c:strRef>
          </c:cat>
          <c:val>
            <c:numRef>
              <c:f>Sheet1!$B$2:$I$2</c:f>
              <c:numCache>
                <c:formatCode>0%</c:formatCode>
                <c:ptCount val="8"/>
                <c:pt idx="0">
                  <c:v>0.03</c:v>
                </c:pt>
                <c:pt idx="1">
                  <c:v>0.11</c:v>
                </c:pt>
                <c:pt idx="2">
                  <c:v>0.09</c:v>
                </c:pt>
                <c:pt idx="3">
                  <c:v>0.08</c:v>
                </c:pt>
                <c:pt idx="4">
                  <c:v>0.05</c:v>
                </c:pt>
                <c:pt idx="5">
                  <c:v>0.22</c:v>
                </c:pt>
                <c:pt idx="6">
                  <c:v>0.06</c:v>
                </c:pt>
                <c:pt idx="7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shape val="box"/>
        <c:axId val="27570560"/>
        <c:axId val="27572096"/>
        <c:axId val="0"/>
      </c:bar3DChart>
      <c:catAx>
        <c:axId val="275705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106">
            <a:noFill/>
          </a:ln>
        </c:spPr>
        <c:txPr>
          <a:bodyPr rot="0" vert="horz"/>
          <a:lstStyle/>
          <a:p>
            <a:pPr>
              <a:defRPr sz="1338" b="1" i="0" u="none" strike="noStrike" baseline="0">
                <a:solidFill>
                  <a:schemeClr val="tx2"/>
                </a:solidFill>
                <a:latin typeface="+mj-lt"/>
                <a:ea typeface="Calibri"/>
                <a:cs typeface="Calibri"/>
              </a:defRPr>
            </a:pPr>
            <a:endParaRPr lang="en-US"/>
          </a:p>
        </c:txPr>
        <c:crossAx val="27572096"/>
        <c:crosses val="autoZero"/>
        <c:auto val="1"/>
        <c:lblAlgn val="ctr"/>
        <c:lblOffset val="100"/>
        <c:noMultiLvlLbl val="0"/>
      </c:catAx>
      <c:valAx>
        <c:axId val="2757209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75705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1545667447307"/>
          <c:y val="0.2021505376344086"/>
          <c:w val="0.80093676814988291"/>
          <c:h val="0.58494623655913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774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Masters/Ph.D. degree in engineering</c:v>
                </c:pt>
                <c:pt idx="1">
                  <c:v>Bachelors or advanced degree in non-eng./Masters in BA</c:v>
                </c:pt>
                <c:pt idx="2">
                  <c:v>Bachelors degree in engineering</c:v>
                </c:pt>
                <c:pt idx="3">
                  <c:v>Two-year Associates degree  in a technical field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115800</c:v>
                </c:pt>
                <c:pt idx="1">
                  <c:v>101710</c:v>
                </c:pt>
                <c:pt idx="2">
                  <c:v>102663</c:v>
                </c:pt>
                <c:pt idx="3">
                  <c:v>80650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774">
              <a:noFill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6955503512880562"/>
                  <c:y val="0.55698924731182797"/>
                </c:manualLayout>
              </c:layout>
              <c:numFmt formatCode="\$#,##0_);[Red]\(\$#,##0\)" sourceLinked="0"/>
              <c:spPr>
                <a:noFill/>
                <a:ln w="25774">
                  <a:noFill/>
                </a:ln>
              </c:spPr>
              <c:txPr>
                <a:bodyPr/>
                <a:lstStyle/>
                <a:p>
                  <a:pPr>
                    <a:defRPr sz="913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Masters/Ph.D. degree in engineering</c:v>
                </c:pt>
                <c:pt idx="1">
                  <c:v>Bachelors or advanced degree in non-eng./Masters in BA</c:v>
                </c:pt>
                <c:pt idx="2">
                  <c:v>Bachelors degree in engineering</c:v>
                </c:pt>
                <c:pt idx="3">
                  <c:v>Two-year Associates degree  in a technical field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13036</c:v>
                </c:pt>
                <c:pt idx="1">
                  <c:v>11282</c:v>
                </c:pt>
                <c:pt idx="2">
                  <c:v>10925</c:v>
                </c:pt>
                <c:pt idx="3">
                  <c:v>6214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4381184"/>
        <c:axId val="74382720"/>
      </c:barChart>
      <c:catAx>
        <c:axId val="7438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65">
            <a:noFill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74382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82720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74381184"/>
        <c:crosses val="autoZero"/>
        <c:crossBetween val="between"/>
        <c:majorUnit val="10000"/>
      </c:valAx>
      <c:spPr>
        <a:noFill/>
        <a:ln w="25774">
          <a:noFill/>
        </a:ln>
      </c:spPr>
    </c:plotArea>
    <c:legend>
      <c:legendPos val="t"/>
      <c:layout>
        <c:manualLayout>
          <c:xMode val="edge"/>
          <c:yMode val="edge"/>
          <c:x val="0.13817330210772832"/>
          <c:y val="0.11182795698924732"/>
          <c:w val="0.20140515222482436"/>
          <c:h val="8.8172043010752682E-2"/>
        </c:manualLayout>
      </c:layout>
      <c:overlay val="0"/>
      <c:spPr>
        <a:noFill/>
        <a:ln w="25774">
          <a:noFill/>
        </a:ln>
      </c:spPr>
      <c:txPr>
        <a:bodyPr/>
        <a:lstStyle/>
        <a:p>
          <a:pPr>
            <a:defRPr sz="102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3770491803279"/>
          <c:y val="0.19784946236559139"/>
          <c:w val="0.69672131147540983"/>
          <c:h val="0.681720430107526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774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&lt;40</c:v>
                </c:pt>
                <c:pt idx="1">
                  <c:v>40-49</c:v>
                </c:pt>
                <c:pt idx="2">
                  <c:v>50-59</c:v>
                </c:pt>
                <c:pt idx="3">
                  <c:v>60+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92726</c:v>
                </c:pt>
                <c:pt idx="1">
                  <c:v>97840</c:v>
                </c:pt>
                <c:pt idx="2">
                  <c:v>108357</c:v>
                </c:pt>
                <c:pt idx="3">
                  <c:v>130938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774">
              <a:noFill/>
            </a:ln>
          </c:spPr>
          <c:invertIfNegative val="0"/>
          <c:dLbls>
            <c:dLbl>
              <c:idx val="0"/>
              <c:layout>
                <c:manualLayout>
                  <c:x val="-1.53846153846153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6955503512880562"/>
                  <c:y val="0.55698924731182797"/>
                </c:manualLayout>
              </c:layout>
              <c:numFmt formatCode="\$#,##0_);[Red]\(\$#,##0\)" sourceLinked="0"/>
              <c:spPr>
                <a:noFill/>
                <a:ln w="25774">
                  <a:noFill/>
                </a:ln>
              </c:spPr>
              <c:txPr>
                <a:bodyPr/>
                <a:lstStyle/>
                <a:p>
                  <a:pPr>
                    <a:defRPr sz="81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&lt;40</c:v>
                </c:pt>
                <c:pt idx="1">
                  <c:v>40-49</c:v>
                </c:pt>
                <c:pt idx="2">
                  <c:v>50-59</c:v>
                </c:pt>
                <c:pt idx="3">
                  <c:v>60+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5629</c:v>
                </c:pt>
                <c:pt idx="1">
                  <c:v>8968</c:v>
                </c:pt>
                <c:pt idx="2">
                  <c:v>16784</c:v>
                </c:pt>
                <c:pt idx="3">
                  <c:v>19646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0921600"/>
        <c:axId val="90927488"/>
      </c:barChart>
      <c:catAx>
        <c:axId val="9092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65">
            <a:noFill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0927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27488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90921600"/>
        <c:crosses val="autoZero"/>
        <c:crossBetween val="between"/>
        <c:majorUnit val="10000"/>
      </c:valAx>
      <c:spPr>
        <a:noFill/>
        <a:ln w="25774">
          <a:noFill/>
        </a:ln>
      </c:spPr>
    </c:plotArea>
    <c:legend>
      <c:legendPos val="r"/>
      <c:layout>
        <c:manualLayout>
          <c:xMode val="edge"/>
          <c:yMode val="edge"/>
          <c:x val="0.19203747072599531"/>
          <c:y val="0.13978494623655913"/>
          <c:w val="0.20140515222482436"/>
          <c:h val="8.6021505376344093E-2"/>
        </c:manualLayout>
      </c:layout>
      <c:overlay val="0"/>
      <c:spPr>
        <a:noFill/>
        <a:ln w="25774">
          <a:noFill/>
        </a:ln>
      </c:spPr>
      <c:txPr>
        <a:bodyPr/>
        <a:lstStyle/>
        <a:p>
          <a:pPr>
            <a:defRPr sz="102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7704918032787E-2"/>
          <c:y val="0.17419354838709677"/>
          <c:w val="0.89344262295081966"/>
          <c:h val="0.701075268817204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774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&lt;5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30+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94104</c:v>
                </c:pt>
                <c:pt idx="1">
                  <c:v>97890</c:v>
                </c:pt>
                <c:pt idx="2">
                  <c:v>101132</c:v>
                </c:pt>
                <c:pt idx="3">
                  <c:v>101907</c:v>
                </c:pt>
                <c:pt idx="4">
                  <c:v>107209</c:v>
                </c:pt>
                <c:pt idx="5">
                  <c:v>110018</c:v>
                </c:pt>
                <c:pt idx="6">
                  <c:v>111795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774">
              <a:noFill/>
            </a:ln>
          </c:spPr>
          <c:invertIfNegative val="0"/>
          <c:dLbls>
            <c:dLbl>
              <c:idx val="5"/>
              <c:layout>
                <c:manualLayout>
                  <c:x val="-4.4554815263476679E-4"/>
                  <c:y val="3.78108677009433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&lt;5</c:v>
                </c:pt>
                <c:pt idx="1">
                  <c:v>5 to 9</c:v>
                </c:pt>
                <c:pt idx="2">
                  <c:v>10 to 14</c:v>
                </c:pt>
                <c:pt idx="3">
                  <c:v>15 to 19</c:v>
                </c:pt>
                <c:pt idx="4">
                  <c:v>20 to 24</c:v>
                </c:pt>
                <c:pt idx="5">
                  <c:v>25 to 29</c:v>
                </c:pt>
                <c:pt idx="6">
                  <c:v>30+</c:v>
                </c:pt>
              </c:strCache>
            </c:strRef>
          </c:cat>
          <c:val>
            <c:numRef>
              <c:f>Sheet1!$B$3:$H$3</c:f>
              <c:numCache>
                <c:formatCode>#,##0</c:formatCode>
                <c:ptCount val="7"/>
                <c:pt idx="0">
                  <c:v>7937</c:v>
                </c:pt>
                <c:pt idx="1">
                  <c:v>10697</c:v>
                </c:pt>
                <c:pt idx="2">
                  <c:v>11103</c:v>
                </c:pt>
                <c:pt idx="3">
                  <c:v>14223</c:v>
                </c:pt>
                <c:pt idx="4">
                  <c:v>11503</c:v>
                </c:pt>
                <c:pt idx="5">
                  <c:v>9844</c:v>
                </c:pt>
                <c:pt idx="6">
                  <c:v>11674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0835968"/>
        <c:axId val="90850048"/>
      </c:barChart>
      <c:catAx>
        <c:axId val="9083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65">
            <a:noFill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085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850048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90835968"/>
        <c:crosses val="autoZero"/>
        <c:crossBetween val="between"/>
        <c:majorUnit val="10000"/>
      </c:valAx>
      <c:spPr>
        <a:noFill/>
        <a:ln w="25774">
          <a:noFill/>
        </a:ln>
      </c:spPr>
    </c:plotArea>
    <c:legend>
      <c:legendPos val="r"/>
      <c:layout>
        <c:manualLayout>
          <c:xMode val="edge"/>
          <c:yMode val="edge"/>
          <c:x val="9.0163934426229511E-2"/>
          <c:y val="0.14838709677419354"/>
          <c:w val="0.20140515222482436"/>
          <c:h val="9.4623655913978491E-2"/>
        </c:manualLayout>
      </c:layout>
      <c:overlay val="0"/>
      <c:spPr>
        <a:noFill/>
        <a:ln w="25774">
          <a:noFill/>
        </a:ln>
      </c:spPr>
      <c:txPr>
        <a:bodyPr/>
        <a:lstStyle/>
        <a:p>
          <a:pPr>
            <a:defRPr sz="102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28415300546443E-2"/>
          <c:y val="0.17419354838709677"/>
          <c:w val="0.82377049180327866"/>
          <c:h val="0.651612903225806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845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845">
                <a:noFill/>
              </a:ln>
            </c:spPr>
            <c:txPr>
              <a:bodyPr/>
              <a:lstStyle/>
              <a:p>
                <a:pPr>
                  <a:defRPr sz="1119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Extremely/Very Satisfied</c:v>
                </c:pt>
                <c:pt idx="1">
                  <c:v>Somewhat Satisfied</c:v>
                </c:pt>
                <c:pt idx="2">
                  <c:v>Not Very/Not at all Satisfied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106430</c:v>
                </c:pt>
                <c:pt idx="1">
                  <c:v>94479</c:v>
                </c:pt>
                <c:pt idx="2">
                  <c:v>86668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845">
              <a:noFill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69672131147540983"/>
                  <c:y val="0.62580645161290327"/>
                </c:manualLayout>
              </c:layout>
              <c:numFmt formatCode="\$#,##0_);[Red]\(\$#,##0\)" sourceLinked="0"/>
              <c:spPr>
                <a:noFill/>
                <a:ln w="25845">
                  <a:noFill/>
                </a:ln>
              </c:spPr>
              <c:txPr>
                <a:bodyPr/>
                <a:lstStyle/>
                <a:p>
                  <a:pPr>
                    <a:defRPr sz="814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845">
                <a:noFill/>
              </a:ln>
            </c:spPr>
            <c:txPr>
              <a:bodyPr/>
              <a:lstStyle/>
              <a:p>
                <a:pPr>
                  <a:defRPr sz="1119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Extremely/Very Satisfied</c:v>
                </c:pt>
                <c:pt idx="1">
                  <c:v>Somewhat Satisfied</c:v>
                </c:pt>
                <c:pt idx="2">
                  <c:v>Not Very/Not at all Satisfied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12298</c:v>
                </c:pt>
                <c:pt idx="1">
                  <c:v>8228</c:v>
                </c:pt>
                <c:pt idx="2">
                  <c:v>8456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90976256"/>
        <c:axId val="90977792"/>
      </c:barChart>
      <c:catAx>
        <c:axId val="9097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92">
            <a:noFill/>
          </a:ln>
        </c:spPr>
        <c:txPr>
          <a:bodyPr rot="0" vert="horz"/>
          <a:lstStyle/>
          <a:p>
            <a:pPr>
              <a:defRPr sz="1323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097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977792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90976256"/>
        <c:crosses val="autoZero"/>
        <c:crossBetween val="between"/>
        <c:majorUnit val="10000"/>
      </c:valAx>
      <c:spPr>
        <a:noFill/>
        <a:ln w="25845">
          <a:noFill/>
        </a:ln>
      </c:spPr>
    </c:plotArea>
    <c:legend>
      <c:legendPos val="r"/>
      <c:layout>
        <c:manualLayout>
          <c:xMode val="edge"/>
          <c:yMode val="edge"/>
          <c:x val="0.14207650273224043"/>
          <c:y val="0.14838709677419354"/>
          <c:w val="0.23497267759562843"/>
          <c:h val="8.6021505376344093E-2"/>
        </c:manualLayout>
      </c:layout>
      <c:overlay val="0"/>
      <c:spPr>
        <a:noFill/>
        <a:ln w="25845">
          <a:noFill/>
        </a:ln>
      </c:spPr>
      <c:txPr>
        <a:bodyPr/>
        <a:lstStyle/>
        <a:p>
          <a:pPr>
            <a:defRPr sz="1028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26697892271663"/>
          <c:y val="0.17204301075268819"/>
          <c:w val="0.77049180327868849"/>
          <c:h val="0.683870967741935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774">
              <a:noFill/>
            </a:ln>
          </c:spPr>
          <c:invertIfNegative val="0"/>
          <c:dLbls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&lt;5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&gt; 20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70002</c:v>
                </c:pt>
                <c:pt idx="1">
                  <c:v>81791</c:v>
                </c:pt>
                <c:pt idx="2">
                  <c:v>93086</c:v>
                </c:pt>
                <c:pt idx="3">
                  <c:v>97927</c:v>
                </c:pt>
                <c:pt idx="4" formatCode="General">
                  <c:v>111973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0" scaled="1"/>
            </a:gradFill>
            <a:ln w="25774">
              <a:noFill/>
            </a:ln>
          </c:spPr>
          <c:invertIfNegative val="0"/>
          <c:dLbls>
            <c:dLbl>
              <c:idx val="1"/>
              <c:layout>
                <c:manualLayout>
                  <c:x val="-1.1654754694124772E-3"/>
                  <c:y val="1.7169140986089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6955503512880562"/>
                  <c:y val="0.55698924731182797"/>
                </c:manualLayout>
              </c:layout>
              <c:numFmt formatCode="\$#,##0_);[Red]\(\$#,##0\)" sourceLinked="0"/>
              <c:spPr>
                <a:noFill/>
                <a:ln w="25774">
                  <a:noFill/>
                </a:ln>
              </c:spPr>
              <c:txPr>
                <a:bodyPr/>
                <a:lstStyle/>
                <a:p>
                  <a:pPr>
                    <a:defRPr sz="888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_);[Red]\(\$#,##0\)" sourceLinked="0"/>
            <c:spPr>
              <a:noFill/>
              <a:ln w="25774">
                <a:noFill/>
              </a:ln>
            </c:spPr>
            <c:txPr>
              <a:bodyPr/>
              <a:lstStyle/>
              <a:p>
                <a:pPr>
                  <a:defRPr sz="1116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&lt;5</c:v>
                </c:pt>
                <c:pt idx="1">
                  <c:v>6 to 10</c:v>
                </c:pt>
                <c:pt idx="2">
                  <c:v>11 to 15</c:v>
                </c:pt>
                <c:pt idx="3">
                  <c:v>16 to 20</c:v>
                </c:pt>
                <c:pt idx="4">
                  <c:v>&gt; 20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8225</c:v>
                </c:pt>
                <c:pt idx="1">
                  <c:v>7132</c:v>
                </c:pt>
                <c:pt idx="2">
                  <c:v>7256</c:v>
                </c:pt>
                <c:pt idx="3">
                  <c:v>11615</c:v>
                </c:pt>
                <c:pt idx="4" formatCode="General">
                  <c:v>11987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1378432"/>
        <c:axId val="91379968"/>
      </c:barChart>
      <c:catAx>
        <c:axId val="9137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665">
            <a:noFill/>
          </a:ln>
        </c:spPr>
        <c:txPr>
          <a:bodyPr rot="0" vert="horz"/>
          <a:lstStyle/>
          <a:p>
            <a:pPr>
              <a:defRPr sz="1319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1379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379968"/>
        <c:scaling>
          <c:orientation val="minMax"/>
          <c:max val="1500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91378432"/>
        <c:crosses val="autoZero"/>
        <c:crossBetween val="between"/>
        <c:majorUnit val="10000"/>
      </c:valAx>
      <c:spPr>
        <a:noFill/>
        <a:ln w="25774">
          <a:noFill/>
        </a:ln>
      </c:spPr>
    </c:plotArea>
    <c:legend>
      <c:legendPos val="r"/>
      <c:layout>
        <c:manualLayout>
          <c:xMode val="edge"/>
          <c:yMode val="edge"/>
          <c:x val="0.14754098360655737"/>
          <c:y val="0.17419354838709677"/>
          <c:w val="0.20140515222482436"/>
          <c:h val="7.9569892473118284E-2"/>
        </c:manualLayout>
      </c:layout>
      <c:overlay val="0"/>
      <c:spPr>
        <a:noFill/>
        <a:ln w="25774">
          <a:noFill/>
        </a:ln>
      </c:spPr>
      <c:txPr>
        <a:bodyPr/>
        <a:lstStyle/>
        <a:p>
          <a:pPr>
            <a:defRPr sz="102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23973362930077"/>
          <c:y val="7.0588235294117646E-2"/>
          <c:w val="0.49722530521642622"/>
          <c:h val="0.896078431372549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-1.3467930664233776E-3"/>
                  <c:y val="8.24532354947063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258520912286518E-3"/>
                  <c:y val="1.045123933385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027062511979998E-4"/>
                  <c:y val="8.73558649078080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04591280680839E-3"/>
                  <c:y val="1.09415022751613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258755674592874E-4"/>
                  <c:y val="9.22584943209107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619181454959753E-3"/>
                  <c:y val="7.510196589020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957795836366106E-3"/>
                  <c:y val="7.75532805967569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874483170317221E-3"/>
                  <c:y val="9.961037176976337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6637069922308548"/>
                  <c:y val="0.762745098039215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3529411764705882"/>
                  <c:y val="0.7686274509803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14095449500554938"/>
                  <c:y val="0.70980392156862748"/>
                </c:manualLayout>
              </c:layout>
              <c:tx>
                <c:rich>
                  <a:bodyPr/>
                  <a:lstStyle/>
                  <a:p>
                    <a:r>
                      <a:rPr dirty="0">
                        <a:latin typeface="Arial" pitchFamily="34" charset="0"/>
                        <a:cs typeface="Arial" pitchFamily="34" charset="0"/>
                      </a:rPr>
                      <a:t>$82,119</a:t>
                    </a:r>
                    <a:endParaRPr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23418423973362931"/>
                  <c:y val="0.774509803921568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15316315205327413"/>
                  <c:y val="0.7764705882352941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15316315205327413"/>
                  <c:y val="0.7274509803921568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15316315205327413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4972253052164262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Controls</c:v>
                </c:pt>
                <c:pt idx="1">
                  <c:v>Electrical/Elect.</c:v>
                </c:pt>
                <c:pt idx="2">
                  <c:v>Software</c:v>
                </c:pt>
                <c:pt idx="3">
                  <c:v>Mechanical</c:v>
                </c:pt>
                <c:pt idx="4">
                  <c:v>Electromechanical</c:v>
                </c:pt>
                <c:pt idx="5">
                  <c:v>Materials</c:v>
                </c:pt>
                <c:pt idx="6">
                  <c:v>Manufacturing</c:v>
                </c:pt>
              </c:strCache>
            </c:strRef>
          </c:cat>
          <c:val>
            <c:numRef>
              <c:f>Sheet1!$B$2:$H$2</c:f>
              <c:numCache>
                <c:formatCode>"$"#,##0_);[Red]\("$"#,##0\)</c:formatCode>
                <c:ptCount val="7"/>
                <c:pt idx="0">
                  <c:v>108357</c:v>
                </c:pt>
                <c:pt idx="1">
                  <c:v>105767</c:v>
                </c:pt>
                <c:pt idx="2">
                  <c:v>104550</c:v>
                </c:pt>
                <c:pt idx="3">
                  <c:v>97777</c:v>
                </c:pt>
                <c:pt idx="4" formatCode="&quot;$&quot;#,##0;[Red]&quot;$&quot;#,##0">
                  <c:v>94940</c:v>
                </c:pt>
                <c:pt idx="5">
                  <c:v>98746</c:v>
                </c:pt>
                <c:pt idx="6" formatCode="&quot;$&quot;#,##0">
                  <c:v>80909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5400000" scaled="1"/>
            </a:gra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6.0428755744386442E-2"/>
                  <c:y val="7.58158182983031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162930747835874E-2"/>
                  <c:y val="2.5775518217703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033228023362033E-2"/>
                  <c:y val="6.77480217705532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520012349756914E-2"/>
                  <c:y val="8.98092462851592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775198994590713E-2"/>
                  <c:y val="7.26517453034906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643864206866788E-2"/>
                  <c:y val="7.510196589020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7684321552284345E-2"/>
                  <c:y val="1.842437018207369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526697775291189E-2"/>
                  <c:y val="8.00025286325085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45172031076581576"/>
                  <c:y val="0.764705882352941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3851276359600444"/>
                  <c:y val="0.7686274509803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21864594894561598"/>
                  <c:y val="0.71372549019607845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38401775804661487"/>
                  <c:y val="0.77450980392156865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18867924528301888"/>
                  <c:y val="0.77254901960784317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19200887902330743"/>
                  <c:y val="0.7294117647058823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18645948945615981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7857935627081021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Controls</c:v>
                </c:pt>
                <c:pt idx="1">
                  <c:v>Electrical/Elect.</c:v>
                </c:pt>
                <c:pt idx="2">
                  <c:v>Software</c:v>
                </c:pt>
                <c:pt idx="3">
                  <c:v>Mechanical</c:v>
                </c:pt>
                <c:pt idx="4">
                  <c:v>Electromechanical</c:v>
                </c:pt>
                <c:pt idx="5">
                  <c:v>Materials</c:v>
                </c:pt>
                <c:pt idx="6">
                  <c:v>Manufacturing</c:v>
                </c:pt>
              </c:strCache>
            </c:strRef>
          </c:cat>
          <c:val>
            <c:numRef>
              <c:f>Sheet1!$B$3:$H$3</c:f>
              <c:numCache>
                <c:formatCode>"$"#,##0_);[Red]\("$"#,##0\)</c:formatCode>
                <c:ptCount val="7"/>
                <c:pt idx="0">
                  <c:v>12538</c:v>
                </c:pt>
                <c:pt idx="1">
                  <c:v>11266</c:v>
                </c:pt>
                <c:pt idx="2">
                  <c:v>12055</c:v>
                </c:pt>
                <c:pt idx="3">
                  <c:v>10447</c:v>
                </c:pt>
                <c:pt idx="4">
                  <c:v>12826</c:v>
                </c:pt>
                <c:pt idx="5">
                  <c:v>5398</c:v>
                </c:pt>
                <c:pt idx="6">
                  <c:v>5487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91047040"/>
        <c:axId val="91048576"/>
      </c:barChart>
      <c:catAx>
        <c:axId val="910470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494">
            <a:noFill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1048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048576"/>
        <c:scaling>
          <c:orientation val="minMax"/>
        </c:scaling>
        <c:delete val="1"/>
        <c:axPos val="t"/>
        <c:numFmt formatCode="&quot;$&quot;#,##0_);[Red]\(&quot;$&quot;#,##0\)" sourceLinked="1"/>
        <c:majorTickMark val="out"/>
        <c:minorTickMark val="none"/>
        <c:tickLblPos val="nextTo"/>
        <c:crossAx val="91047040"/>
        <c:crosses val="autoZero"/>
        <c:crossBetween val="between"/>
      </c:valAx>
      <c:spPr>
        <a:noFill/>
        <a:ln w="25317">
          <a:noFill/>
        </a:ln>
      </c:spPr>
    </c:plotArea>
    <c:legend>
      <c:legendPos val="r"/>
      <c:layout>
        <c:manualLayout>
          <c:xMode val="edge"/>
          <c:yMode val="edge"/>
          <c:x val="0.69034406215316313"/>
          <c:y val="6.8627450980392163E-2"/>
          <c:w val="0.19089900110987792"/>
          <c:h val="8.2352941176470587E-2"/>
        </c:manualLayout>
      </c:layout>
      <c:overlay val="0"/>
      <c:spPr>
        <a:noFill/>
        <a:ln w="25317">
          <a:noFill/>
        </a:ln>
      </c:spPr>
      <c:txPr>
        <a:bodyPr/>
        <a:lstStyle/>
        <a:p>
          <a:pPr>
            <a:defRPr sz="1007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423973362930077"/>
          <c:y val="7.0588235294117646E-2"/>
          <c:w val="0.49722530521642622"/>
          <c:h val="0.896078431372549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-1.3467930664233776E-3"/>
                  <c:y val="8.24532354947063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258520912286518E-3"/>
                  <c:y val="1.045123933385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027062511979998E-4"/>
                  <c:y val="8.73558649078080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04591280680839E-3"/>
                  <c:y val="1.09415022751613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0258755674592874E-4"/>
                  <c:y val="9.22584943209107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619181454959753E-3"/>
                  <c:y val="7.510196589020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957795836366106E-3"/>
                  <c:y val="7.75532805967569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874483170317221E-3"/>
                  <c:y val="9.961037176976337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26637069922308548"/>
                  <c:y val="0.7627450980392156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23529411764705882"/>
                  <c:y val="0.7686274509803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14095449500554938"/>
                  <c:y val="0.70980392156862748"/>
                </c:manualLayout>
              </c:layout>
              <c:tx>
                <c:rich>
                  <a:bodyPr/>
                  <a:lstStyle/>
                  <a:p>
                    <a:r>
                      <a:rPr dirty="0">
                        <a:latin typeface="Arial" pitchFamily="34" charset="0"/>
                        <a:cs typeface="Arial" pitchFamily="34" charset="0"/>
                      </a:rPr>
                      <a:t>$82,119</a:t>
                    </a:r>
                    <a:endParaRPr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23418423973362931"/>
                  <c:y val="0.774509803921568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15316315205327413"/>
                  <c:y val="0.7764705882352941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15316315205327413"/>
                  <c:y val="0.7274509803921568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15316315205327413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4972253052164262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Southwest</c:v>
                </c:pt>
                <c:pt idx="1">
                  <c:v>South</c:v>
                </c:pt>
                <c:pt idx="2">
                  <c:v>Mountain</c:v>
                </c:pt>
                <c:pt idx="3">
                  <c:v>New England</c:v>
                </c:pt>
                <c:pt idx="4">
                  <c:v>MidAtlantic</c:v>
                </c:pt>
                <c:pt idx="5">
                  <c:v>Southeast</c:v>
                </c:pt>
                <c:pt idx="6">
                  <c:v>PacificNW</c:v>
                </c:pt>
                <c:pt idx="7">
                  <c:v>Midwest</c:v>
                </c:pt>
              </c:strCache>
            </c:strRef>
          </c:cat>
          <c:val>
            <c:numRef>
              <c:f>Sheet1!$B$2:$I$2</c:f>
              <c:numCache>
                <c:formatCode>"$"#,##0_);[Red]\("$"#,##0\)</c:formatCode>
                <c:ptCount val="8"/>
                <c:pt idx="0">
                  <c:v>116227</c:v>
                </c:pt>
                <c:pt idx="1">
                  <c:v>109985</c:v>
                </c:pt>
                <c:pt idx="2">
                  <c:v>106881</c:v>
                </c:pt>
                <c:pt idx="3" formatCode="&quot;$&quot;#,##0;[Red]&quot;$&quot;#,##0">
                  <c:v>104708</c:v>
                </c:pt>
                <c:pt idx="4" formatCode="&quot;$&quot;#,##0;[Red]&quot;$&quot;#,##0">
                  <c:v>100102</c:v>
                </c:pt>
                <c:pt idx="5">
                  <c:v>99730</c:v>
                </c:pt>
                <c:pt idx="6" formatCode="&quot;$&quot;#,##0">
                  <c:v>97232</c:v>
                </c:pt>
                <c:pt idx="7">
                  <c:v>91533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5400000" scaled="1"/>
            </a:gra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6.0428755744386442E-2"/>
                  <c:y val="7.58158182983031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355070255196768E-2"/>
                  <c:y val="5.20222373778080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417457213219697E-2"/>
                  <c:y val="1.52582305164610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712151857117801E-2"/>
                  <c:y val="8.98092462851592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185679651442854E-2"/>
                  <c:y val="2.01603736540806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041258574905828E-2"/>
                  <c:y val="7.51110835555004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628694171649738E-2"/>
                  <c:y val="9.71624609915886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526683243039121E-2"/>
                  <c:y val="-5.12245024490048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45172031076581576"/>
                  <c:y val="0.764705882352941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3851276359600444"/>
                  <c:y val="0.76862745098039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21864594894561598"/>
                  <c:y val="0.71372549019607845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38401775804661487"/>
                  <c:y val="0.77450980392156865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18867924528301888"/>
                  <c:y val="0.77254901960784317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19200887902330743"/>
                  <c:y val="0.7294117647058823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18645948945615981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7857935627081021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Southwest</c:v>
                </c:pt>
                <c:pt idx="1">
                  <c:v>South</c:v>
                </c:pt>
                <c:pt idx="2">
                  <c:v>Mountain</c:v>
                </c:pt>
                <c:pt idx="3">
                  <c:v>New England</c:v>
                </c:pt>
                <c:pt idx="4">
                  <c:v>MidAtlantic</c:v>
                </c:pt>
                <c:pt idx="5">
                  <c:v>Southeast</c:v>
                </c:pt>
                <c:pt idx="6">
                  <c:v>PacificNW</c:v>
                </c:pt>
                <c:pt idx="7">
                  <c:v>Midwest</c:v>
                </c:pt>
              </c:strCache>
            </c:strRef>
          </c:cat>
          <c:val>
            <c:numRef>
              <c:f>Sheet1!$B$3:$I$3</c:f>
              <c:numCache>
                <c:formatCode>"$"#,##0_);[Red]\("$"#,##0\)</c:formatCode>
                <c:ptCount val="8"/>
                <c:pt idx="0">
                  <c:v>14015</c:v>
                </c:pt>
                <c:pt idx="1">
                  <c:v>10434</c:v>
                </c:pt>
                <c:pt idx="2">
                  <c:v>10883</c:v>
                </c:pt>
                <c:pt idx="3">
                  <c:v>11284</c:v>
                </c:pt>
                <c:pt idx="4">
                  <c:v>9180</c:v>
                </c:pt>
                <c:pt idx="5">
                  <c:v>9814</c:v>
                </c:pt>
                <c:pt idx="6">
                  <c:v>9683</c:v>
                </c:pt>
                <c:pt idx="7">
                  <c:v>9666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91756032"/>
        <c:axId val="91757568"/>
      </c:barChart>
      <c:catAx>
        <c:axId val="917560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494">
            <a:noFill/>
          </a:ln>
        </c:spPr>
        <c:txPr>
          <a:bodyPr rot="0" vert="horz"/>
          <a:lstStyle/>
          <a:p>
            <a:pPr>
              <a:defRPr sz="1221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175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757568"/>
        <c:scaling>
          <c:orientation val="minMax"/>
        </c:scaling>
        <c:delete val="1"/>
        <c:axPos val="t"/>
        <c:numFmt formatCode="&quot;$&quot;#,##0_);[Red]\(&quot;$&quot;#,##0\)" sourceLinked="1"/>
        <c:majorTickMark val="out"/>
        <c:minorTickMark val="none"/>
        <c:tickLblPos val="nextTo"/>
        <c:crossAx val="91756032"/>
        <c:crosses val="autoZero"/>
        <c:crossBetween val="between"/>
      </c:valAx>
      <c:spPr>
        <a:noFill/>
        <a:ln w="25317">
          <a:noFill/>
        </a:ln>
      </c:spPr>
    </c:plotArea>
    <c:legend>
      <c:legendPos val="r"/>
      <c:layout>
        <c:manualLayout>
          <c:xMode val="edge"/>
          <c:yMode val="edge"/>
          <c:x val="0.69034406215316313"/>
          <c:y val="6.8627450980392163E-2"/>
          <c:w val="0.19089900110987792"/>
          <c:h val="8.2352941176470587E-2"/>
        </c:manualLayout>
      </c:layout>
      <c:overlay val="0"/>
      <c:spPr>
        <a:noFill/>
        <a:ln w="25317">
          <a:noFill/>
        </a:ln>
      </c:spPr>
      <c:txPr>
        <a:bodyPr/>
        <a:lstStyle/>
        <a:p>
          <a:pPr>
            <a:defRPr sz="1007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23862375138737"/>
          <c:y val="0.1017583565764815"/>
          <c:w val="0.39622641509433965"/>
          <c:h val="0.8982416434235185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-1.3108921757678418E-3"/>
                  <c:y val="7.22414503652536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352844420736692E-3"/>
                  <c:y val="9.34828144166091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80618653083097E-3"/>
                  <c:y val="7.55084921934551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7224503036112719E-4"/>
                  <c:y val="9.6749856244810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166852662193191E-4"/>
                  <c:y val="9.83854438297112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909763488137874E-3"/>
                  <c:y val="8.04111216065569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457440898565985E-3"/>
                  <c:y val="6.2436799383402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508834357392355E-3"/>
                  <c:y val="8.36781634347585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248206729437192E-4"/>
                  <c:y val="8.53137510196585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130169105962243E-3"/>
                  <c:y val="6.7339428796504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769376876173146E-3"/>
                  <c:y val="6.8972949710605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441956044944944E-3"/>
                  <c:y val="7.060647062470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33962264150943394"/>
                  <c:y val="0.77647058823529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33851276359600446"/>
                  <c:y val="0.7764705882352941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2619311875693674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5971143174250833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Semiconductor (N=130)</c:v>
                </c:pt>
                <c:pt idx="1">
                  <c:v>ComputerPeripheral (N=68)</c:v>
                </c:pt>
                <c:pt idx="2">
                  <c:v>CommunicationSystem (N=87)</c:v>
                </c:pt>
                <c:pt idx="3">
                  <c:v>DefenseSystem (N=148)</c:v>
                </c:pt>
                <c:pt idx="4">
                  <c:v>Aerospace (N=244)</c:v>
                </c:pt>
                <c:pt idx="5">
                  <c:v>Medical (N=197)</c:v>
                </c:pt>
                <c:pt idx="6">
                  <c:v>ConsumerElectronic (N=82)</c:v>
                </c:pt>
              </c:strCache>
            </c:strRef>
          </c:cat>
          <c:val>
            <c:numRef>
              <c:f>Sheet1!$B$2:$H$2</c:f>
              <c:numCache>
                <c:formatCode>"$"#,##0_);[Red]\("$"#,##0\)</c:formatCode>
                <c:ptCount val="7"/>
                <c:pt idx="0">
                  <c:v>115290</c:v>
                </c:pt>
                <c:pt idx="1">
                  <c:v>113370</c:v>
                </c:pt>
                <c:pt idx="2">
                  <c:v>109011</c:v>
                </c:pt>
                <c:pt idx="3">
                  <c:v>114436</c:v>
                </c:pt>
                <c:pt idx="4" formatCode="&quot;$&quot;#,##0;[Red]&quot;$&quot;#,##0">
                  <c:v>110046</c:v>
                </c:pt>
                <c:pt idx="5" formatCode="&quot;$&quot;#,##0;[Red]&quot;$&quot;#,##0">
                  <c:v>103512</c:v>
                </c:pt>
                <c:pt idx="6">
                  <c:v>100870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5400000" scaled="1"/>
            </a:gra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5.4175315934377286E-2"/>
                  <c:y val="2.50622787810361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145374155602976E-2"/>
                  <c:y val="-1.78377648710859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371348299894874E-2"/>
                  <c:y val="7.81706079215453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083723737786402E-2"/>
                  <c:y val="-1.19105429517600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628007144902128E-2"/>
                  <c:y val="1.19876792322828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600451474719859E-2"/>
                  <c:y val="1.36198128042719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0676584909310048E-2"/>
                  <c:y val="4.01792366663803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9747272303557556E-2"/>
                  <c:y val="4.18078640437993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982202442267857E-2"/>
                  <c:y val="4.34435038103569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9830739621832728E-2"/>
                  <c:y val="8.69472719337596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4892375200143919E-2"/>
                  <c:y val="6.8972949710605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3.792235805536661E-2"/>
                  <c:y val="3.814739691349692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50055493895671477"/>
                  <c:y val="0.77647058823529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48834628190898999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28745837957824638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8745837957824638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Semiconductor (N=130)</c:v>
                </c:pt>
                <c:pt idx="1">
                  <c:v>ComputerPeripheral (N=68)</c:v>
                </c:pt>
                <c:pt idx="2">
                  <c:v>CommunicationSystem (N=87)</c:v>
                </c:pt>
                <c:pt idx="3">
                  <c:v>DefenseSystem (N=148)</c:v>
                </c:pt>
                <c:pt idx="4">
                  <c:v>Aerospace (N=244)</c:v>
                </c:pt>
                <c:pt idx="5">
                  <c:v>Medical (N=197)</c:v>
                </c:pt>
                <c:pt idx="6">
                  <c:v>ConsumerElectronic (N=82)</c:v>
                </c:pt>
              </c:strCache>
            </c:strRef>
          </c:cat>
          <c:val>
            <c:numRef>
              <c:f>Sheet1!$B$3:$H$3</c:f>
              <c:numCache>
                <c:formatCode>"$"#,##0_);[Red]\("$"#,##0\)</c:formatCode>
                <c:ptCount val="7"/>
                <c:pt idx="0">
                  <c:v>17990</c:v>
                </c:pt>
                <c:pt idx="1">
                  <c:v>16799</c:v>
                </c:pt>
                <c:pt idx="2">
                  <c:v>14649</c:v>
                </c:pt>
                <c:pt idx="3">
                  <c:v>8197</c:v>
                </c:pt>
                <c:pt idx="4">
                  <c:v>11453</c:v>
                </c:pt>
                <c:pt idx="5">
                  <c:v>10240</c:v>
                </c:pt>
                <c:pt idx="6">
                  <c:v>11307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3245824"/>
        <c:axId val="93247360"/>
      </c:barChart>
      <c:catAx>
        <c:axId val="932458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494">
            <a:noFill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324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47360"/>
        <c:scaling>
          <c:orientation val="minMax"/>
        </c:scaling>
        <c:delete val="1"/>
        <c:axPos val="t"/>
        <c:numFmt formatCode="&quot;$&quot;#,##0_);[Red]\(&quot;$&quot;#,##0\)" sourceLinked="1"/>
        <c:majorTickMark val="out"/>
        <c:minorTickMark val="none"/>
        <c:tickLblPos val="nextTo"/>
        <c:crossAx val="93245824"/>
        <c:crosses val="autoZero"/>
        <c:crossBetween val="between"/>
      </c:valAx>
      <c:spPr>
        <a:noFill/>
        <a:ln w="25317">
          <a:noFill/>
        </a:ln>
      </c:spPr>
    </c:plotArea>
    <c:legend>
      <c:legendPos val="r"/>
      <c:layout>
        <c:manualLayout>
          <c:xMode val="edge"/>
          <c:yMode val="edge"/>
          <c:x val="0.74229444047480986"/>
          <c:y val="0.48942338877211311"/>
          <c:w val="0.19089900110987792"/>
          <c:h val="8.2352941176470587E-2"/>
        </c:manualLayout>
      </c:layout>
      <c:overlay val="0"/>
      <c:spPr>
        <a:noFill/>
        <a:ln w="25317">
          <a:noFill/>
        </a:ln>
      </c:spPr>
      <c:txPr>
        <a:bodyPr/>
        <a:lstStyle/>
        <a:p>
          <a:pPr>
            <a:defRPr sz="1007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523862375138737"/>
          <c:y val="6.3908986201371268E-2"/>
          <c:w val="0.39622641509433965"/>
          <c:h val="0.9360910137986286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 Salary</c:v>
                </c:pt>
              </c:strCache>
            </c:strRef>
          </c:tx>
          <c:spPr>
            <a:solidFill>
              <a:srgbClr val="00B050"/>
            </a:solidFill>
            <a:ln w="25317">
              <a:solidFill>
                <a:srgbClr val="00B050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-1.3108921757678418E-3"/>
                  <c:y val="7.22414503652536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352844420736692E-3"/>
                  <c:y val="9.34828144166091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80618653083097E-3"/>
                  <c:y val="7.55084921934551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7224503036112719E-4"/>
                  <c:y val="9.67498562448107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166852662193191E-4"/>
                  <c:y val="9.83854438297112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909763488137874E-3"/>
                  <c:y val="8.04111216065569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2457440898565985E-3"/>
                  <c:y val="6.2436799383402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508834357392355E-3"/>
                  <c:y val="8.36781634347585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248206729437192E-4"/>
                  <c:y val="8.53137510196585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130169105962243E-3"/>
                  <c:y val="6.7339428796504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769376876173146E-3"/>
                  <c:y val="6.8972949710605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441956044944944E-3"/>
                  <c:y val="7.0606470624705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33962264150943394"/>
                  <c:y val="0.77647058823529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33851276359600446"/>
                  <c:y val="0.77647058823529413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2619311875693674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5971143174250833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0" i="0" u="none" strike="noStrike" baseline="0">
                    <a:solidFill>
                      <a:srgbClr val="FFFFFF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IndustrialControl (N=110)</c:v>
                </c:pt>
                <c:pt idx="1">
                  <c:v>Instrument/Test Equip. (N=97)</c:v>
                </c:pt>
                <c:pt idx="2">
                  <c:v>Automotive</c:v>
                </c:pt>
                <c:pt idx="3">
                  <c:v>ElectronicComp (N=53)</c:v>
                </c:pt>
                <c:pt idx="4">
                  <c:v>Machine Tools (N=37)</c:v>
                </c:pt>
                <c:pt idx="5">
                  <c:v>Contract Mfg. (N=63)</c:v>
                </c:pt>
              </c:strCache>
            </c:strRef>
          </c:cat>
          <c:val>
            <c:numRef>
              <c:f>Sheet1!$B$2:$G$2</c:f>
              <c:numCache>
                <c:formatCode>"$"#,##0;[Red]"$"#,##0</c:formatCode>
                <c:ptCount val="6"/>
                <c:pt idx="0">
                  <c:v>94723</c:v>
                </c:pt>
                <c:pt idx="1">
                  <c:v>95609</c:v>
                </c:pt>
                <c:pt idx="2">
                  <c:v>92294</c:v>
                </c:pt>
                <c:pt idx="3" formatCode="&quot;$&quot;#,##0_);[Red]\(&quot;$&quot;#,##0\)">
                  <c:v>89811</c:v>
                </c:pt>
                <c:pt idx="4" formatCode="&quot;$&quot;#,##0_);[Red]\(&quot;$&quot;#,##0\)">
                  <c:v>82179</c:v>
                </c:pt>
                <c:pt idx="5" formatCode="&quot;$&quot;#,##0">
                  <c:v>72479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Bonus, commission, etc.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EEA436" mc:Ignorable="a14" a14:legacySpreadsheetColorIndex="26"/>
                </a:gs>
                <a:gs pos="50000">
                  <a:srgbClr xmlns:mc="http://schemas.openxmlformats.org/markup-compatibility/2006" xmlns:a14="http://schemas.microsoft.com/office/drawing/2010/main" val="FFCC99" mc:Ignorable="a14" a14:legacySpreadsheetColorIndex="47"/>
                </a:gs>
                <a:gs pos="100000">
                  <a:srgbClr xmlns:mc="http://schemas.openxmlformats.org/markup-compatibility/2006" xmlns:a14="http://schemas.microsoft.com/office/drawing/2010/main" val="EEA436" mc:Ignorable="a14" a14:legacySpreadsheetColorIndex="26"/>
                </a:gs>
              </a:gsLst>
              <a:lin ang="5400000" scaled="1"/>
            </a:gradFill>
            <a:ln w="25317">
              <a:noFill/>
            </a:ln>
          </c:spPr>
          <c:invertIfNegative val="0"/>
          <c:dLbls>
            <c:dLbl>
              <c:idx val="0"/>
              <c:layout>
                <c:manualLayout>
                  <c:x val="4.439365708386854E-2"/>
                  <c:y val="2.795647527403036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363715305094231E-2"/>
                  <c:y val="5.475651066476202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89689449386129E-2"/>
                  <c:y val="5.59019368348864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083723737786402E-2"/>
                  <c:y val="3.26189471844727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614906323836944E-2"/>
                  <c:y val="1.25403973821138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600451474719859E-2"/>
                  <c:y val="1.36198128042719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3471344580883977E-2"/>
                  <c:y val="-4.354693655014997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9747272303557556E-2"/>
                  <c:y val="4.18078640437993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982202442267857E-2"/>
                  <c:y val="4.34435038103569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9830739621832728E-2"/>
                  <c:y val="8.69472719337596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4892375200143919E-2"/>
                  <c:y val="6.8972949710605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3.792235805536661E-2"/>
                  <c:y val="3.814739691349692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50055493895671477"/>
                  <c:y val="0.776470588235294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48834628190898999"/>
                  <c:y val="0.77843137254901962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28745837957824638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28745837957824638"/>
                  <c:y val="0.78235294117647058"/>
                </c:manualLayout>
              </c:layout>
              <c:spPr>
                <a:noFill/>
                <a:ln w="25317">
                  <a:noFill/>
                </a:ln>
              </c:spPr>
              <c:txPr>
                <a:bodyPr/>
                <a:lstStyle/>
                <a:p>
                  <a:pPr>
                    <a:defRPr sz="1022" b="0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Cambria"/>
                      <a:cs typeface="Arial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17">
                <a:noFill/>
              </a:ln>
            </c:spPr>
            <c:txPr>
              <a:bodyPr/>
              <a:lstStyle/>
              <a:p>
                <a:pPr>
                  <a:defRPr sz="1022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IndustrialControl (N=110)</c:v>
                </c:pt>
                <c:pt idx="1">
                  <c:v>Instrument/Test Equip. (N=97)</c:v>
                </c:pt>
                <c:pt idx="2">
                  <c:v>Automotive</c:v>
                </c:pt>
                <c:pt idx="3">
                  <c:v>ElectronicComp (N=53)</c:v>
                </c:pt>
                <c:pt idx="4">
                  <c:v>Machine Tools (N=37)</c:v>
                </c:pt>
                <c:pt idx="5">
                  <c:v>Contract Mfg. (N=63)</c:v>
                </c:pt>
              </c:strCache>
            </c:strRef>
          </c:cat>
          <c:val>
            <c:numRef>
              <c:f>Sheet1!$B$3:$G$3</c:f>
              <c:numCache>
                <c:formatCode>"$"#,##0_);[Red]\("$"#,##0\)</c:formatCode>
                <c:ptCount val="6"/>
                <c:pt idx="0">
                  <c:v>7952</c:v>
                </c:pt>
                <c:pt idx="1">
                  <c:v>6832</c:v>
                </c:pt>
                <c:pt idx="2">
                  <c:v>8689</c:v>
                </c:pt>
                <c:pt idx="3">
                  <c:v>9488</c:v>
                </c:pt>
                <c:pt idx="4">
                  <c:v>12123</c:v>
                </c:pt>
                <c:pt idx="5">
                  <c:v>6261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3330432"/>
        <c:axId val="93356800"/>
      </c:barChart>
      <c:catAx>
        <c:axId val="933304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494">
            <a:noFill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2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9335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356800"/>
        <c:scaling>
          <c:orientation val="minMax"/>
        </c:scaling>
        <c:delete val="1"/>
        <c:axPos val="t"/>
        <c:numFmt formatCode="&quot;$&quot;#,##0;[Red]&quot;$&quot;#,##0" sourceLinked="1"/>
        <c:majorTickMark val="out"/>
        <c:minorTickMark val="none"/>
        <c:tickLblPos val="nextTo"/>
        <c:crossAx val="93330432"/>
        <c:crosses val="autoZero"/>
        <c:crossBetween val="between"/>
      </c:valAx>
      <c:spPr>
        <a:noFill/>
        <a:ln w="25317">
          <a:noFill/>
        </a:ln>
      </c:spPr>
    </c:plotArea>
    <c:legend>
      <c:legendPos val="r"/>
      <c:layout>
        <c:manualLayout>
          <c:xMode val="edge"/>
          <c:yMode val="edge"/>
          <c:x val="0.74229444047480986"/>
          <c:y val="0.48942338877211311"/>
          <c:w val="0.19089900110987792"/>
          <c:h val="8.2352941176470587E-2"/>
        </c:manualLayout>
      </c:layout>
      <c:overlay val="0"/>
      <c:spPr>
        <a:noFill/>
        <a:ln w="25317">
          <a:noFill/>
        </a:ln>
      </c:spPr>
      <c:txPr>
        <a:bodyPr/>
        <a:lstStyle/>
        <a:p>
          <a:pPr>
            <a:defRPr sz="1007" b="1" i="0" u="none" strike="noStrike" baseline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64539007092202E-2"/>
          <c:y val="0.23970944309927361"/>
          <c:w val="0.5"/>
          <c:h val="0.6828087167070218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3710">
              <a:noFill/>
            </a:ln>
          </c:spPr>
          <c:dPt>
            <c:idx val="0"/>
            <c:bubble3D val="0"/>
            <c:explosion val="9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18900000" scaled="1"/>
              </a:gradFill>
              <a:ln w="23710">
                <a:noFill/>
              </a:ln>
            </c:spPr>
          </c:dPt>
          <c:dPt>
            <c:idx val="1"/>
            <c:bubble3D val="0"/>
            <c:explosion val="7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23710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63922"/>
                      <a:invGamma/>
                    </a:srgbClr>
                  </a:gs>
                </a:gsLst>
                <a:lin ang="0" scaled="1"/>
              </a:gradFill>
              <a:ln w="23710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3710">
                <a:noFill/>
              </a:ln>
            </c:spPr>
          </c:dPt>
          <c:dLbls>
            <c:dLbl>
              <c:idx val="0"/>
              <c:layout>
                <c:manualLayout>
                  <c:x val="1.4935768506873084E-2"/>
                  <c:y val="-7.2943280990312789E-2"/>
                </c:manualLayout>
              </c:layout>
              <c:tx>
                <c:rich>
                  <a:bodyPr/>
                  <a:lstStyle/>
                  <a:p>
                    <a:pPr>
                      <a:defRPr sz="1307" b="1" i="0" u="none" strike="noStrike" baseline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defRPr>
                    </a:pPr>
                    <a:r>
                      <a:rPr lang="en-US" dirty="0">
                        <a:latin typeface="Arial" pitchFamily="34" charset="0"/>
                        <a:cs typeface="Arial" pitchFamily="34" charset="0"/>
                      </a:rPr>
                      <a:t>Increased
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16%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>
                <a:noFill/>
                <a:ln w="237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10611609400971E-2"/>
                  <c:y val="-8.0338270371472759E-2"/>
                </c:manualLayout>
              </c:layout>
              <c:tx>
                <c:rich>
                  <a:bodyPr/>
                  <a:lstStyle/>
                  <a:p>
                    <a:pPr>
                      <a:defRPr sz="1307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Decreased </a:t>
                    </a:r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spPr>
                <a:noFill/>
                <a:ln w="237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517730496453889E-2"/>
                  <c:y val="1.1422835599766697E-2"/>
                </c:manualLayout>
              </c:layout>
              <c:tx>
                <c:rich>
                  <a:bodyPr/>
                  <a:lstStyle/>
                  <a:p>
                    <a:pPr>
                      <a:defRPr sz="1307" b="1" i="0" u="none" strike="noStrike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Stayed the same
</a:t>
                    </a:r>
                    <a:r>
                      <a:rPr lang="en-US" dirty="0" smtClean="0"/>
                      <a:t>72%</a:t>
                    </a:r>
                    <a:endParaRPr lang="en-US" dirty="0"/>
                  </a:p>
                </c:rich>
              </c:tx>
              <c:spPr>
                <a:noFill/>
                <a:ln w="2371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Sheet1!$B$1:$E$1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Stayed the same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0.16</c:v>
                </c:pt>
                <c:pt idx="1">
                  <c:v>0.12</c:v>
                </c:pt>
                <c:pt idx="2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855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1855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1855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1855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3"/>
                <c:pt idx="0">
                  <c:v>Increased</c:v>
                </c:pt>
                <c:pt idx="1">
                  <c:v>Decreased</c:v>
                </c:pt>
                <c:pt idx="2">
                  <c:v>Stayed the same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0"/>
      </c:pieChart>
      <c:spPr>
        <a:noFill/>
        <a:ln w="2371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3389">
          <a:noFill/>
        </a:ln>
      </c:spPr>
    </c:sideWall>
    <c:backWall>
      <c:thickness val="0"/>
      <c:spPr>
        <a:noFill/>
        <a:ln w="23389">
          <a:noFill/>
        </a:ln>
      </c:spPr>
    </c:backWall>
    <c:plotArea>
      <c:layout>
        <c:manualLayout>
          <c:layoutTarget val="inner"/>
          <c:xMode val="edge"/>
          <c:yMode val="edge"/>
          <c:x val="0.2767857142857143"/>
          <c:y val="4.8899755501222497E-2"/>
          <c:w val="0.6607142857142857"/>
          <c:h val="0.8753056234718826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3389">
              <a:noFill/>
            </a:ln>
          </c:spPr>
          <c:invertIfNegative val="0"/>
          <c:dLbls>
            <c:dLbl>
              <c:idx val="0"/>
              <c:layout>
                <c:manualLayout>
                  <c:x val="2.8357624628410915E-2"/>
                  <c:y val="1.0662209364476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65931899028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576246284108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658822793873563E-2"/>
                  <c:y val="-3.55313698592569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055930266541825E-2"/>
                  <c:y val="-1.0661929523806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389">
                <a:noFill/>
              </a:ln>
            </c:spPr>
            <c:txPr>
              <a:bodyPr/>
              <a:lstStyle/>
              <a:p>
                <a:pPr>
                  <a:defRPr sz="1128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Calibri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Less than 5 years</c:v>
                </c:pt>
                <c:pt idx="1">
                  <c:v>6 - 10 years</c:v>
                </c:pt>
                <c:pt idx="2">
                  <c:v>11 - 15 years</c:v>
                </c:pt>
                <c:pt idx="3">
                  <c:v>16 - 20 years</c:v>
                </c:pt>
                <c:pt idx="4">
                  <c:v>Over 20 years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0.1</c:v>
                </c:pt>
                <c:pt idx="1">
                  <c:v>0.09</c:v>
                </c:pt>
                <c:pt idx="2">
                  <c:v>0.11</c:v>
                </c:pt>
                <c:pt idx="3">
                  <c:v>0.14000000000000001</c:v>
                </c:pt>
                <c:pt idx="4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box"/>
        <c:axId val="32235904"/>
        <c:axId val="32237440"/>
        <c:axId val="0"/>
      </c:bar3DChart>
      <c:catAx>
        <c:axId val="322359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8771">
            <a:noFill/>
          </a:ln>
        </c:spPr>
        <c:txPr>
          <a:bodyPr rot="0" vert="horz"/>
          <a:lstStyle/>
          <a:p>
            <a:pPr>
              <a:defRPr sz="1128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32237440"/>
        <c:crosses val="autoZero"/>
        <c:auto val="1"/>
        <c:lblAlgn val="ctr"/>
        <c:lblOffset val="100"/>
        <c:noMultiLvlLbl val="0"/>
      </c:catAx>
      <c:valAx>
        <c:axId val="322374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22359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0362">
          <a:noFill/>
        </a:ln>
      </c:spPr>
    </c:sideWall>
    <c:backWall>
      <c:thickness val="0"/>
      <c:spPr>
        <a:noFill/>
        <a:ln w="20362">
          <a:noFill/>
        </a:ln>
      </c:spPr>
    </c:backWall>
    <c:plotArea>
      <c:layout>
        <c:manualLayout>
          <c:layoutTarget val="inner"/>
          <c:xMode val="edge"/>
          <c:yMode val="edge"/>
          <c:x val="0.20926756352765322"/>
          <c:y val="0.12440191387559808"/>
          <c:w val="0.44693572496263079"/>
          <c:h val="0.7153110047846890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69696"/>
            </a:solidFill>
            <a:ln w="20362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0" scaled="1"/>
              </a:gradFill>
              <a:ln w="20362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63922"/>
                      <a:invGamma/>
                    </a:srgbClr>
                  </a:gs>
                </a:gsLst>
                <a:lin ang="18900000" scaled="1"/>
              </a:gradFill>
              <a:ln w="20362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00080" mc:Ignorable="a14" a14:legacySpreadsheetColorIndex="18"/>
                  </a:gs>
                </a:gsLst>
                <a:lin ang="0" scaled="1"/>
              </a:gradFill>
              <a:ln w="20362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69696" mc:Ignorable="a14" a14:legacySpreadsheetColorIndex="55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55">
                      <a:gamma/>
                      <a:tint val="43922"/>
                      <a:invGamma/>
                    </a:srgbClr>
                  </a:gs>
                </a:gsLst>
                <a:lin ang="2700000" scaled="1"/>
              </a:gradFill>
              <a:ln w="20362">
                <a:noFill/>
              </a:ln>
            </c:spPr>
          </c:dPt>
          <c:dLbls>
            <c:dLbl>
              <c:idx val="0"/>
              <c:layout>
                <c:manualLayout>
                  <c:x val="5.9622534887012451E-3"/>
                  <c:y val="-8.88117823562126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 + years
</a:t>
                    </a:r>
                    <a:r>
                      <a:rPr lang="en-US" dirty="0" smtClean="0"/>
                      <a:t>53%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  <a:r>
                      <a:rPr lang="en-US" dirty="0" smtClean="0"/>
                      <a:t>-10 </a:t>
                    </a:r>
                    <a:r>
                      <a:rPr lang="en-US" dirty="0"/>
                      <a:t>years
</a:t>
                    </a:r>
                    <a:r>
                      <a:rPr lang="en-US" dirty="0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762722117574153E-3"/>
                  <c:y val="5.58542901907193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3-5 years
</a:t>
                    </a:r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Less than 3 years
</a:t>
                    </a:r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0362">
                <a:noFill/>
              </a:ln>
            </c:spPr>
            <c:txPr>
              <a:bodyPr/>
              <a:lstStyle/>
              <a:p>
                <a:pPr>
                  <a:defRPr sz="1202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10 + years</c:v>
                </c:pt>
                <c:pt idx="1">
                  <c:v>6-10 years</c:v>
                </c:pt>
                <c:pt idx="2">
                  <c:v>3-5 years</c:v>
                </c:pt>
                <c:pt idx="3">
                  <c:v>&lt; 3 years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0.53</c:v>
                </c:pt>
                <c:pt idx="1">
                  <c:v>0.18</c:v>
                </c:pt>
                <c:pt idx="2">
                  <c:v>0.13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61904761904763"/>
          <c:y val="2.4943310657596373E-2"/>
          <c:w val="0.49841269841269842"/>
          <c:h val="0.954648526077097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0565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 w="20565">
                <a:noFill/>
              </a:ln>
            </c:spPr>
            <c:txPr>
              <a:bodyPr/>
              <a:lstStyle/>
              <a:p>
                <a:pPr>
                  <a:defRPr sz="1133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35+ years</c:v>
                </c:pt>
                <c:pt idx="1">
                  <c:v>30-34 years</c:v>
                </c:pt>
                <c:pt idx="2">
                  <c:v>25-29 years</c:v>
                </c:pt>
                <c:pt idx="3">
                  <c:v>20-24 years</c:v>
                </c:pt>
                <c:pt idx="4">
                  <c:v>15-19 years</c:v>
                </c:pt>
                <c:pt idx="5">
                  <c:v>10-14 years</c:v>
                </c:pt>
                <c:pt idx="6">
                  <c:v>1-9 years</c:v>
                </c:pt>
                <c:pt idx="7">
                  <c:v>Less than 1 year</c:v>
                </c:pt>
              </c:strCache>
            </c:strRef>
          </c:cat>
          <c:val>
            <c:numRef>
              <c:f>Sheet1!$B$2:$I$2</c:f>
              <c:numCache>
                <c:formatCode>0%</c:formatCode>
                <c:ptCount val="8"/>
                <c:pt idx="0">
                  <c:v>0.04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0.08</c:v>
                </c:pt>
                <c:pt idx="4">
                  <c:v>0.11</c:v>
                </c:pt>
                <c:pt idx="5">
                  <c:v>0.17</c:v>
                </c:pt>
                <c:pt idx="6">
                  <c:v>0.48</c:v>
                </c:pt>
                <c:pt idx="7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2812032"/>
        <c:axId val="32826112"/>
      </c:barChart>
      <c:catAx>
        <c:axId val="32812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712">
            <a:noFill/>
          </a:ln>
        </c:spPr>
        <c:txPr>
          <a:bodyPr rot="0" vert="horz"/>
          <a:lstStyle/>
          <a:p>
            <a:pPr>
              <a:defRPr sz="1133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3282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261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2812032"/>
        <c:crosses val="autoZero"/>
        <c:crossBetween val="between"/>
      </c:valAx>
      <c:spPr>
        <a:noFill/>
        <a:ln w="2056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140"/>
      <c:rAngAx val="0"/>
      <c:perspective val="30"/>
    </c:view3D>
    <c:floor>
      <c:thickness val="0"/>
    </c:floor>
    <c:sideWall>
      <c:thickness val="0"/>
      <c:spPr>
        <a:noFill/>
        <a:ln w="19971">
          <a:noFill/>
        </a:ln>
      </c:spPr>
    </c:sideWall>
    <c:backWall>
      <c:thickness val="0"/>
      <c:spPr>
        <a:noFill/>
        <a:ln w="19971">
          <a:noFill/>
        </a:ln>
      </c:spPr>
    </c:backWall>
    <c:plotArea>
      <c:layout>
        <c:manualLayout>
          <c:layoutTarget val="inner"/>
          <c:xMode val="edge"/>
          <c:yMode val="edge"/>
          <c:x val="0.28760529482551145"/>
          <c:y val="0.16666666666666666"/>
          <c:w val="0.42839951865222625"/>
          <c:h val="0.6520146520146520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69696"/>
            </a:solidFill>
            <a:ln w="19971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19971">
                <a:noFill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5328D" mc:Ignorable="a14" a14:legacySpreadsheetColorIndex="25"/>
                  </a:gs>
                  <a:gs pos="100000">
                    <a:srgbClr xmlns:mc="http://schemas.openxmlformats.org/markup-compatibility/2006" xmlns:a14="http://schemas.microsoft.com/office/drawing/2010/main" val="021334" mc:Ignorable="a14" a14:legacySpreadsheetColorIndex="27"/>
                  </a:gs>
                </a:gsLst>
                <a:lin ang="2700000" scaled="1"/>
              </a:gradFill>
              <a:ln w="19971">
                <a:noFill/>
              </a:ln>
            </c:spPr>
          </c:dPt>
          <c:dPt>
            <c:idx val="2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A6C3FC" mc:Ignorable="a14" a14:legacySpreadsheetColorIndex="24"/>
                  </a:gs>
                  <a:gs pos="100000">
                    <a:srgbClr xmlns:mc="http://schemas.openxmlformats.org/markup-compatibility/2006" xmlns:a14="http://schemas.microsoft.com/office/drawing/2010/main" val="FEFEFE" mc:Ignorable="a14" a14:legacySpreadsheetColorIndex="24">
                      <a:gamma/>
                      <a:tint val="54118"/>
                      <a:invGamma/>
                    </a:srgbClr>
                  </a:gs>
                </a:gsLst>
                <a:lin ang="18900000" scaled="1"/>
              </a:gradFill>
              <a:ln w="19971">
                <a:noFill/>
              </a:ln>
            </c:spPr>
          </c:dPt>
          <c:dPt>
            <c:idx val="3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993300" mc:Ignorable="a14" a14:legacySpreadsheetColorIndex="60"/>
                  </a:gs>
                  <a:gs pos="100000">
                    <a:srgbClr xmlns:mc="http://schemas.openxmlformats.org/markup-compatibility/2006" xmlns:a14="http://schemas.microsoft.com/office/drawing/2010/main" val="E9691B" mc:Ignorable="a14" a14:legacySpreadsheetColorIndex="29"/>
                  </a:gs>
                </a:gsLst>
                <a:lin ang="2700000" scaled="1"/>
              </a:gradFill>
              <a:ln w="19971">
                <a:noFill/>
              </a:ln>
            </c:spPr>
          </c:dPt>
          <c:dPt>
            <c:idx val="4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EFEFE" mc:Ignorable="a14" a14:legacySpreadsheetColorIndex="26">
                      <a:gamma/>
                      <a:tint val="73725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EEA436" mc:Ignorable="a14" a14:legacySpreadsheetColorIndex="26"/>
                  </a:gs>
                </a:gsLst>
                <a:lin ang="18900000" scaled="1"/>
              </a:gradFill>
              <a:ln w="19971">
                <a:noFill/>
              </a:ln>
            </c:spPr>
          </c:dPt>
          <c:dPt>
            <c:idx val="5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FFFF" mc:Ignorable="a14" a14:legacySpreadsheetColorIndex="55">
                      <a:gamma/>
                      <a:tint val="43922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969696" mc:Ignorable="a14" a14:legacySpreadsheetColorIndex="55"/>
                  </a:gs>
                </a:gsLst>
                <a:lin ang="2700000" scaled="1"/>
              </a:gradFill>
              <a:ln w="19971">
                <a:noFill/>
              </a:ln>
            </c:spPr>
          </c:dPt>
          <c:dLbls>
            <c:dLbl>
              <c:idx val="0"/>
              <c:layout>
                <c:manualLayout>
                  <c:x val="1.8009371630456059E-2"/>
                  <c:y val="-1.91898245387636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18 - 25
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7983584997024956E-2"/>
                  <c:y val="2.99631771477445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26 - 34
</a:t>
                    </a:r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20149094266442E-2"/>
                  <c:y val="-2.27128556353083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35 - 44
</a:t>
                    </a:r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5971068132612459E-3"/>
                  <c:y val="8.15180534327750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45 - 54
</a:t>
                    </a:r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586954856449395E-4"/>
                  <c:y val="-3.174221823335047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55 - 64
</a:t>
                    </a:r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327065236561274"/>
                  <c:y val="-4.88785689849688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65+
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19971">
                <a:noFill/>
              </a:ln>
            </c:spPr>
            <c:txPr>
              <a:bodyPr/>
              <a:lstStyle/>
              <a:p>
                <a:pPr>
                  <a:defRPr sz="12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971">
                  <a:solidFill>
                    <a:srgbClr val="808080"/>
                  </a:solidFill>
                  <a:prstDash val="sysDash"/>
                </a:ln>
              </c:spPr>
            </c:leaderLines>
          </c:dLbls>
          <c:cat>
            <c:strRef>
              <c:f>Sheet1!$B$1:$G$1</c:f>
              <c:strCache>
                <c:ptCount val="6"/>
                <c:pt idx="0">
                  <c:v>18 - 25</c:v>
                </c:pt>
                <c:pt idx="1">
                  <c:v>26 - 34</c:v>
                </c:pt>
                <c:pt idx="2">
                  <c:v>35 - 44</c:v>
                </c:pt>
                <c:pt idx="3">
                  <c:v>45 - 54</c:v>
                </c:pt>
                <c:pt idx="4">
                  <c:v>55 - 64</c:v>
                </c:pt>
                <c:pt idx="5">
                  <c:v>65+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0.02</c:v>
                </c:pt>
                <c:pt idx="1">
                  <c:v>0.13</c:v>
                </c:pt>
                <c:pt idx="2">
                  <c:v>0.19</c:v>
                </c:pt>
                <c:pt idx="3">
                  <c:v>0.33</c:v>
                </c:pt>
                <c:pt idx="4">
                  <c:v>0.28000000000000003</c:v>
                </c:pt>
                <c:pt idx="5">
                  <c:v>0.06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103565365025472"/>
          <c:y val="1.8549747048903879E-2"/>
          <c:w val="0.47368421052631576"/>
          <c:h val="0.966273187183811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tx2"/>
            </a:solidFill>
            <a:ln w="20848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spPr>
              <a:noFill/>
              <a:ln w="20848">
                <a:noFill/>
              </a:ln>
            </c:spPr>
            <c:txPr>
              <a:bodyPr/>
              <a:lstStyle/>
              <a:p>
                <a:pPr>
                  <a:defRPr sz="1313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Bachelors degree in engineering</c:v>
                </c:pt>
                <c:pt idx="1">
                  <c:v>Masters degree in engineering</c:v>
                </c:pt>
                <c:pt idx="2">
                  <c:v>Two-year assoc. degree in tech. field</c:v>
                </c:pt>
                <c:pt idx="3">
                  <c:v>Masters in business administration</c:v>
                </c:pt>
                <c:pt idx="4">
                  <c:v>Bachelors in non-engineering field</c:v>
                </c:pt>
                <c:pt idx="5">
                  <c:v>Advanced degree in non-engineering field</c:v>
                </c:pt>
                <c:pt idx="6">
                  <c:v>Ph.D. in engineering</c:v>
                </c:pt>
                <c:pt idx="7">
                  <c:v>Current student</c:v>
                </c:pt>
                <c:pt idx="9">
                  <c:v>Other </c:v>
                </c:pt>
                <c:pt idx="10">
                  <c:v>No college degree</c:v>
                </c:pt>
              </c:strCache>
            </c:strRef>
          </c:cat>
          <c:val>
            <c:numRef>
              <c:f>Sheet1!$B$2:$L$2</c:f>
              <c:numCache>
                <c:formatCode>0%</c:formatCode>
                <c:ptCount val="11"/>
                <c:pt idx="0">
                  <c:v>0.63</c:v>
                </c:pt>
                <c:pt idx="1">
                  <c:v>0.24</c:v>
                </c:pt>
                <c:pt idx="2">
                  <c:v>0.16</c:v>
                </c:pt>
                <c:pt idx="3">
                  <c:v>0.06</c:v>
                </c:pt>
                <c:pt idx="4">
                  <c:v>0.06</c:v>
                </c:pt>
                <c:pt idx="5">
                  <c:v>0.03</c:v>
                </c:pt>
                <c:pt idx="6">
                  <c:v>0.03</c:v>
                </c:pt>
                <c:pt idx="7">
                  <c:v>0.02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5892224"/>
        <c:axId val="35894016"/>
      </c:barChart>
      <c:catAx>
        <c:axId val="35892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818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en-US"/>
          </a:p>
        </c:txPr>
        <c:crossAx val="3589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940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5892224"/>
        <c:crosses val="autoZero"/>
        <c:crossBetween val="between"/>
      </c:valAx>
      <c:spPr>
        <a:noFill/>
        <a:ln w="208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0.57328</cdr:x>
      <cdr:y>0.53654</cdr:y>
    </cdr:from>
    <cdr:to>
      <cdr:x>1</cdr:x>
      <cdr:y>0.59791</cdr:y>
    </cdr:to>
    <cdr:sp macro="" textlink="">
      <cdr:nvSpPr>
        <cdr:cNvPr id="3" name="Rectangl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246" y="2424102"/>
          <a:ext cx="3781426" cy="2772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sz="1200" i="1" dirty="0" smtClean="0">
              <a:solidFill>
                <a:schemeClr val="tx2"/>
              </a:solidFill>
            </a:rPr>
            <a:t>“Construction market is weak.”</a:t>
          </a:r>
          <a:endParaRPr lang="en-US" sz="1200" i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0.01615</cdr:x>
      <cdr:y>0.73697</cdr:y>
    </cdr:from>
    <cdr:to>
      <cdr:x>0.28468</cdr:x>
      <cdr:y>0.88002</cdr:y>
    </cdr:to>
    <cdr:sp macro="" textlink="">
      <cdr:nvSpPr>
        <cdr:cNvPr id="4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3122" y="3329642"/>
          <a:ext cx="2379663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+mn-cs"/>
            </a:defRPr>
          </a:lvl9pPr>
        </a:lstStyle>
        <a:p xmlns:a="http://schemas.openxmlformats.org/drawingml/2006/main">
          <a:pPr>
            <a:spcBef>
              <a:spcPct val="50000"/>
            </a:spcBef>
          </a:pPr>
          <a:r>
            <a:rPr lang="en-US" sz="1200" i="1" dirty="0" smtClean="0">
              <a:solidFill>
                <a:schemeClr val="tx2"/>
              </a:solidFill>
            </a:rPr>
            <a:t>“Too few young grads to fill the positions for the $ offered by co.”</a:t>
          </a:r>
          <a:endParaRPr lang="en-US" sz="1200" i="1" dirty="0">
            <a:solidFill>
              <a:schemeClr val="tx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0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t" anchorCtr="0" compatLnSpc="1">
            <a:prstTxWarp prst="textNoShape">
              <a:avLst/>
            </a:prstTxWarp>
          </a:bodyPr>
          <a:lstStyle>
            <a:lvl1pPr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72" y="0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t" anchorCtr="0" compatLnSpc="1">
            <a:prstTxWarp prst="textNoShape">
              <a:avLst/>
            </a:prstTxWarp>
          </a:bodyPr>
          <a:lstStyle>
            <a:lvl1pPr algn="r"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" y="8832547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b" anchorCtr="0" compatLnSpc="1">
            <a:prstTxWarp prst="textNoShape">
              <a:avLst/>
            </a:prstTxWarp>
          </a:bodyPr>
          <a:lstStyle>
            <a:lvl1pPr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72" y="8832547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b" anchorCtr="0" compatLnSpc="1">
            <a:prstTxWarp prst="textNoShape">
              <a:avLst/>
            </a:prstTxWarp>
          </a:bodyPr>
          <a:lstStyle>
            <a:lvl1pPr algn="r"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fld id="{3B243EAF-D348-4152-BA2F-EA928366E8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31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0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t" anchorCtr="0" compatLnSpc="1">
            <a:prstTxWarp prst="textNoShape">
              <a:avLst/>
            </a:prstTxWarp>
          </a:bodyPr>
          <a:lstStyle>
            <a:lvl1pPr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72" y="0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t" anchorCtr="0" compatLnSpc="1">
            <a:prstTxWarp prst="textNoShape">
              <a:avLst/>
            </a:prstTxWarp>
          </a:bodyPr>
          <a:lstStyle>
            <a:lvl1pPr algn="r"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fld id="{29D311A5-2D02-442C-A8F2-64F5A557EC42}" type="datetime1">
              <a:rPr lang="en-GB"/>
              <a:pPr>
                <a:defRPr/>
              </a:pPr>
              <a:t>21/08/2013</a:t>
            </a:fld>
            <a:endParaRPr lang="en-GB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96" y="4417026"/>
            <a:ext cx="5139625" cy="4182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" y="8832547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b" anchorCtr="0" compatLnSpc="1">
            <a:prstTxWarp prst="textNoShape">
              <a:avLst/>
            </a:prstTxWarp>
          </a:bodyPr>
          <a:lstStyle>
            <a:lvl1pPr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72" y="8832547"/>
            <a:ext cx="3038341" cy="463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9" tIns="45684" rIns="91369" bIns="45684" numCol="1" anchor="b" anchorCtr="0" compatLnSpc="1">
            <a:prstTxWarp prst="textNoShape">
              <a:avLst/>
            </a:prstTxWarp>
          </a:bodyPr>
          <a:lstStyle>
            <a:lvl1pPr algn="r" defTabSz="912673" eaLnBrk="0" hangingPunct="0">
              <a:defRPr sz="1200">
                <a:latin typeface="Times" pitchFamily="35" charset="0"/>
              </a:defRPr>
            </a:lvl1pPr>
          </a:lstStyle>
          <a:p>
            <a:pPr>
              <a:defRPr/>
            </a:pPr>
            <a:fld id="{34C2DF79-BC21-4322-A23D-D3C9E9455C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887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5" charset="0"/>
        <a:ea typeface="ヒラギノ角ゴ Pro W3" pitchFamily="36" charset="-128"/>
        <a:cs typeface="ヒラギノ角ゴ Pro W3" pitchFamily="3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5" charset="0"/>
        <a:ea typeface="ヒラギノ角ゴ Pro W3" pitchFamily="35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5" charset="0"/>
        <a:ea typeface="ヒラギノ角ゴ Pro W3" pitchFamily="35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5" charset="0"/>
        <a:ea typeface="ヒラギノ角ゴ Pro W3" pitchFamily="35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35" charset="0"/>
        <a:ea typeface="ヒラギノ角ゴ Pro W3" pitchFamily="35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63317-56DE-4EC4-BBBF-F5EA282C5CC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800600"/>
            <a:ext cx="8229600" cy="533400"/>
          </a:xfrm>
        </p:spPr>
        <p:txBody>
          <a:bodyPr anchor="b"/>
          <a:lstStyle>
            <a:lvl1pPr algn="l">
              <a:defRPr sz="3000" b="1">
                <a:solidFill>
                  <a:srgbClr val="004E5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486400"/>
            <a:ext cx="8229600" cy="536575"/>
          </a:xfrm>
        </p:spPr>
        <p:txBody>
          <a:bodyPr anchor="b"/>
          <a:lstStyle>
            <a:lvl1pPr marL="0" indent="0" algn="l">
              <a:buNone/>
              <a:defRPr sz="3000">
                <a:solidFill>
                  <a:srgbClr val="2B8C9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0" y="1981200"/>
            <a:ext cx="3810000" cy="2209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553200" y="1981200"/>
            <a:ext cx="2590800" cy="2209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3886200" y="1981200"/>
            <a:ext cx="2590800" cy="2209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06593" y="6215082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latin typeface="+mn-lt"/>
              </a:rPr>
              <a:t>CONFIDENTIAL</a:t>
            </a:r>
            <a:endParaRPr lang="en-GB" sz="1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39" y="617538"/>
            <a:ext cx="7364685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840163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46138"/>
            <a:ext cx="7427168" cy="601662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259632" y="1447800"/>
            <a:ext cx="7427168" cy="533400"/>
          </a:xfrm>
        </p:spPr>
        <p:txBody>
          <a:bodyPr/>
          <a:lstStyle>
            <a:lvl1pPr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3875"/>
            <a:ext cx="8229600" cy="893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542213" y="6381750"/>
            <a:ext cx="11080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94725" y="6530975"/>
            <a:ext cx="4381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D98F7C-7FA8-468C-84BF-40057320F5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1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23875"/>
            <a:ext cx="8229600" cy="5602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2213" y="6381750"/>
            <a:ext cx="11080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94725" y="6530975"/>
            <a:ext cx="43815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FF6BDB-8E29-4A47-ADF0-0849C3C0B37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10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685746-24CF-4192-AAB1-B2EC5B4C726A}" type="datetime1">
              <a:rPr lang="en-US"/>
              <a:pPr/>
              <a:t>8/21/2013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206108-36C4-47B5-8E55-D0026222DE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99176" cy="6016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600"/>
            <a:ext cx="6781800" cy="3840163"/>
          </a:xfrm>
        </p:spPr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200" y="1447800"/>
            <a:ext cx="8229600" cy="533400"/>
          </a:xfrm>
        </p:spPr>
        <p:txBody>
          <a:bodyPr/>
          <a:lstStyle>
            <a:lvl1pPr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15200" y="2286000"/>
            <a:ext cx="1371600" cy="1371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15200" y="3810000"/>
            <a:ext cx="1371600" cy="1371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06593" y="6215082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CONFIDENTIAL</a:t>
            </a:r>
            <a:endParaRPr lang="en-GB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259632" y="332656"/>
            <a:ext cx="5181600" cy="1219200"/>
          </a:xfrm>
        </p:spPr>
        <p:txBody>
          <a:bodyPr anchor="b"/>
          <a:lstStyle>
            <a:lvl1pPr algn="l">
              <a:defRPr sz="3000" b="1">
                <a:solidFill>
                  <a:srgbClr val="004E5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5181600" cy="1374775"/>
          </a:xfrm>
        </p:spPr>
        <p:txBody>
          <a:bodyPr/>
          <a:lstStyle>
            <a:lvl1pPr marL="0" indent="0" algn="l">
              <a:buNone/>
              <a:defRPr sz="3000">
                <a:solidFill>
                  <a:srgbClr val="2B8C9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74875"/>
            <a:ext cx="4040188" cy="639762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4040188" cy="3124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74875"/>
            <a:ext cx="4041775" cy="639762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800"/>
            <a:ext cx="4041775" cy="25447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3050"/>
            <a:ext cx="2277889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332656"/>
            <a:ext cx="75087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28813"/>
            <a:ext cx="822960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75" y="6429375"/>
            <a:ext cx="5715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FB0AE8F5-DAB2-4C5E-8152-8E9C0D8582DE}" type="slidenum">
              <a:rPr lang="en-US" sz="1000">
                <a:solidFill>
                  <a:srgbClr val="A3CCCC"/>
                </a:solidFill>
                <a:latin typeface="+mn-lt"/>
              </a:rPr>
              <a:pPr>
                <a:defRPr/>
              </a:pPr>
              <a:t>‹#›</a:t>
            </a:fld>
            <a:endParaRPr lang="en-US" sz="1000" dirty="0">
              <a:solidFill>
                <a:srgbClr val="A3CCCC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39" r:id="rId4"/>
    <p:sldLayoutId id="2147483738" r:id="rId5"/>
    <p:sldLayoutId id="2147483737" r:id="rId6"/>
    <p:sldLayoutId id="2147483736" r:id="rId7"/>
    <p:sldLayoutId id="2147483735" r:id="rId8"/>
    <p:sldLayoutId id="2147483734" r:id="rId9"/>
    <p:sldLayoutId id="2147483733" r:id="rId10"/>
    <p:sldLayoutId id="2147483753" r:id="rId11"/>
    <p:sldLayoutId id="2147483770" r:id="rId12"/>
    <p:sldLayoutId id="2147483772" r:id="rId13"/>
    <p:sldLayoutId id="2147483773" r:id="rId14"/>
    <p:sldLayoutId id="2147483774" r:id="rId15"/>
    <p:sldLayoutId id="2147483775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4E5F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E5F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E5F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E5F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E5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ヒラギノ角ゴ Pro W3" pitchFamily="36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ヒラギノ角ゴ Pro W3" pitchFamily="36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/>
          <a:ea typeface="ヒラギノ角ゴ Pro W3" pitchFamily="36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chart" Target="../charts/chart4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772400" cy="147002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North-American Design Engineers: A Success Story</a:t>
            </a:r>
            <a:endParaRPr lang="en-US" sz="3600" u="sng" dirty="0">
              <a:solidFill>
                <a:srgbClr val="C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/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2013 Salary Survey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Insights</a:t>
            </a:r>
            <a:endParaRPr lang="en-US" sz="2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6309320"/>
            <a:ext cx="1883882" cy="3728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157192"/>
            <a:ext cx="1857647" cy="892844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3275856" y="4725144"/>
            <a:ext cx="2736304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ヒラギノ角ゴ Pro W3" pitchFamily="36" charset="-128"/>
                <a:cs typeface="ヒラギノ角ゴ Pro W3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ヒラギノ角ゴ Pro W3" pitchFamily="36" charset="-128"/>
                <a:cs typeface="ヒラギノ角ゴ Pro W3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Arial"/>
                <a:ea typeface="ヒラギノ角ゴ Pro W3" pitchFamily="36" charset="-128"/>
                <a:cs typeface="ヒラギノ角ゴ Pro W3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0000"/>
                </a:solidFill>
              </a:rPr>
              <a:t>Sponsored by: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6563" y="857250"/>
            <a:ext cx="3687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long have you been an engineer?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124325" y="1180415"/>
            <a:ext cx="408781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P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rimary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ngineering Discipline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+mj-lt"/>
                <a:cs typeface="Arial" pitchFamily="34" charset="0"/>
              </a:rPr>
              <a:t>(i.e. mechanical or electrical design)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7439876"/>
              </p:ext>
            </p:extLst>
          </p:nvPr>
        </p:nvGraphicFramePr>
        <p:xfrm>
          <a:off x="490538" y="1817688"/>
          <a:ext cx="4030662" cy="357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967965" y="2570211"/>
            <a:ext cx="1714500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Average years:  18</a:t>
            </a:r>
          </a:p>
        </p:txBody>
      </p:sp>
      <p:graphicFrame>
        <p:nvGraphicFramePr>
          <p:cNvPr id="20652" name="Group 17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0592189"/>
              </p:ext>
            </p:extLst>
          </p:nvPr>
        </p:nvGraphicFramePr>
        <p:xfrm>
          <a:off x="5111750" y="2093913"/>
          <a:ext cx="3514725" cy="2866073"/>
        </p:xfrm>
        <a:graphic>
          <a:graphicData uri="http://schemas.openxmlformats.org/drawingml/2006/table">
            <a:tbl>
              <a:tblPr/>
              <a:tblGrid>
                <a:gridCol w="2357438"/>
                <a:gridCol w="1157287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Electrical/electronics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Mechanical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Manufacturing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Software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Controls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Electromechanical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Materials engineering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36563" y="616530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9" name="Picture 8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8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4553314"/>
              </p:ext>
            </p:extLst>
          </p:nvPr>
        </p:nvGraphicFramePr>
        <p:xfrm>
          <a:off x="50800" y="2208213"/>
          <a:ext cx="5083175" cy="316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51520" y="744924"/>
            <a:ext cx="38728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ears Worked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P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resent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J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ob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415008" y="744924"/>
            <a:ext cx="36877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Y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ears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orked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P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resent Company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95588" y="2130425"/>
            <a:ext cx="1341437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years: 9</a:t>
            </a:r>
          </a:p>
        </p:txBody>
      </p:sp>
      <p:graphicFrame>
        <p:nvGraphicFramePr>
          <p:cNvPr id="3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6501888"/>
              </p:ext>
            </p:extLst>
          </p:nvPr>
        </p:nvGraphicFramePr>
        <p:xfrm>
          <a:off x="5075238" y="1927225"/>
          <a:ext cx="4833937" cy="337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080250" y="4910138"/>
            <a:ext cx="1449388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years: </a:t>
            </a:r>
            <a:r>
              <a:rPr lang="en-US" sz="12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13</a:t>
            </a:r>
            <a:endParaRPr lang="en-US" sz="12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38627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0" name="Picture 9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9634" y="6309320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428100"/>
              </p:ext>
            </p:extLst>
          </p:nvPr>
        </p:nvGraphicFramePr>
        <p:xfrm>
          <a:off x="3608388" y="1397000"/>
          <a:ext cx="6200775" cy="406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3286713"/>
              </p:ext>
            </p:extLst>
          </p:nvPr>
        </p:nvGraphicFramePr>
        <p:xfrm>
          <a:off x="139700" y="1404938"/>
          <a:ext cx="4581525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09550" y="981075"/>
            <a:ext cx="4275138" cy="2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Educational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B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ackground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084763" y="974107"/>
            <a:ext cx="3511550" cy="2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Age Group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6000750" y="1482725"/>
            <a:ext cx="1677988" cy="32702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age: </a:t>
            </a:r>
            <a:r>
              <a:rPr lang="en-US" sz="12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48</a:t>
            </a:r>
            <a:endParaRPr lang="en-US" sz="12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95536" y="6165304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>
                <a:latin typeface="+mn-lt"/>
              </a:rPr>
              <a:t>June 2013</a:t>
            </a:r>
            <a:endParaRPr lang="en-US" sz="1200" dirty="0">
              <a:latin typeface="+mn-lt"/>
            </a:endParaRPr>
          </a:p>
        </p:txBody>
      </p:sp>
      <p:pic>
        <p:nvPicPr>
          <p:cNvPr id="9" name="Picture 8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6309320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03250" y="558870"/>
            <a:ext cx="33797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an average week, how many hours do you work?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068292" y="589647"/>
            <a:ext cx="41770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has the number of hours you work each week changed over the past year?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4274217"/>
              </p:ext>
            </p:extLst>
          </p:nvPr>
        </p:nvGraphicFramePr>
        <p:xfrm>
          <a:off x="4487863" y="1571625"/>
          <a:ext cx="4403725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3743403"/>
              </p:ext>
            </p:extLst>
          </p:nvPr>
        </p:nvGraphicFramePr>
        <p:xfrm>
          <a:off x="514350" y="1608138"/>
          <a:ext cx="4457700" cy="390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552700" y="4999038"/>
            <a:ext cx="1590675" cy="27699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2"/>
                </a:solidFill>
                <a:latin typeface="Calibri" pitchFamily="34" charset="0"/>
              </a:rPr>
              <a:t>Average hours: 46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2964" y="616530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9" name="Picture 8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91885" y="619551"/>
            <a:ext cx="35816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Do you have supervisory and/or budget responsibility?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17025" y="1358215"/>
            <a:ext cx="41513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If you are supervising people, how has this changed during the 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past two years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9472220"/>
              </p:ext>
            </p:extLst>
          </p:nvPr>
        </p:nvGraphicFramePr>
        <p:xfrm>
          <a:off x="50800" y="1855788"/>
          <a:ext cx="5241925" cy="3732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3973513" y="3294062"/>
            <a:ext cx="1277937" cy="514351"/>
          </a:xfrm>
          <a:prstGeom prst="rightArrow">
            <a:avLst>
              <a:gd name="adj1" fmla="val 32944"/>
              <a:gd name="adj2" fmla="val 53749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942" name="Rectangle 246"/>
          <p:cNvSpPr>
            <a:spLocks noChangeArrowheads="1"/>
          </p:cNvSpPr>
          <p:nvPr/>
        </p:nvSpPr>
        <p:spPr bwMode="auto">
          <a:xfrm>
            <a:off x="5665788" y="2500313"/>
            <a:ext cx="114141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29957" name="Group 261"/>
          <p:cNvGrpSpPr>
            <a:grpSpLocks/>
          </p:cNvGrpSpPr>
          <p:nvPr/>
        </p:nvGrpSpPr>
        <p:grpSpPr bwMode="auto">
          <a:xfrm>
            <a:off x="4722814" y="2226252"/>
            <a:ext cx="4421188" cy="2947988"/>
            <a:chOff x="2966" y="1350"/>
            <a:chExt cx="2785" cy="1857"/>
          </a:xfrm>
        </p:grpSpPr>
        <p:graphicFrame>
          <p:nvGraphicFramePr>
            <p:cNvPr id="3" name="Object 2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2277847"/>
                </p:ext>
              </p:extLst>
            </p:nvPr>
          </p:nvGraphicFramePr>
          <p:xfrm>
            <a:off x="2966" y="1350"/>
            <a:ext cx="2434" cy="18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9951" name="Group 255"/>
            <p:cNvGrpSpPr>
              <a:grpSpLocks/>
            </p:cNvGrpSpPr>
            <p:nvPr/>
          </p:nvGrpSpPr>
          <p:grpSpPr bwMode="auto">
            <a:xfrm>
              <a:off x="4359" y="2151"/>
              <a:ext cx="1392" cy="793"/>
              <a:chOff x="4226" y="1988"/>
              <a:chExt cx="1392" cy="793"/>
            </a:xfrm>
          </p:grpSpPr>
          <p:sp>
            <p:nvSpPr>
              <p:cNvPr id="29709" name="Text Box 13"/>
              <p:cNvSpPr txBox="1">
                <a:spLocks noChangeArrowheads="1"/>
              </p:cNvSpPr>
              <p:nvPr/>
            </p:nvSpPr>
            <p:spPr bwMode="auto">
              <a:xfrm>
                <a:off x="4612" y="2608"/>
                <a:ext cx="10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dirty="0" smtClean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Fewer people </a:t>
                </a:r>
                <a:r>
                  <a:rPr lang="en-US" sz="1200" b="1" dirty="0" smtClean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17%</a:t>
                </a:r>
                <a:endParaRPr lang="en-US" sz="1200" b="1" dirty="0">
                  <a:solidFill>
                    <a:schemeClr val="folHlink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9710" name="Text Box 14"/>
              <p:cNvSpPr txBox="1">
                <a:spLocks noChangeArrowheads="1"/>
              </p:cNvSpPr>
              <p:nvPr/>
            </p:nvSpPr>
            <p:spPr bwMode="auto">
              <a:xfrm>
                <a:off x="4612" y="1988"/>
                <a:ext cx="10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dirty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Same </a:t>
                </a:r>
                <a:r>
                  <a:rPr lang="en-US" sz="1200" b="1" dirty="0" smtClean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52%</a:t>
                </a:r>
                <a:endParaRPr lang="en-US" sz="1200" b="1" dirty="0">
                  <a:solidFill>
                    <a:schemeClr val="folHlink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9711" name="Text Box 15"/>
              <p:cNvSpPr txBox="1">
                <a:spLocks noChangeArrowheads="1"/>
              </p:cNvSpPr>
              <p:nvPr/>
            </p:nvSpPr>
            <p:spPr bwMode="auto">
              <a:xfrm>
                <a:off x="4595" y="2286"/>
                <a:ext cx="100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 dirty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More people </a:t>
                </a:r>
                <a:r>
                  <a:rPr lang="en-US" sz="1200" b="1" dirty="0" smtClean="0">
                    <a:solidFill>
                      <a:schemeClr val="folHlink"/>
                    </a:solidFill>
                    <a:latin typeface="+mj-lt"/>
                    <a:cs typeface="Arial" pitchFamily="34" charset="0"/>
                  </a:rPr>
                  <a:t>31%</a:t>
                </a:r>
                <a:endParaRPr lang="en-US" sz="1200" b="1" dirty="0">
                  <a:solidFill>
                    <a:schemeClr val="folHlink"/>
                  </a:solidFill>
                  <a:latin typeface="+mj-lt"/>
                  <a:cs typeface="Arial" pitchFamily="34" charset="0"/>
                </a:endParaRPr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/>
            </p:nvSpPr>
            <p:spPr bwMode="auto">
              <a:xfrm>
                <a:off x="4251" y="2363"/>
                <a:ext cx="36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3" name="Line 17"/>
              <p:cNvSpPr>
                <a:spLocks noChangeShapeType="1"/>
              </p:cNvSpPr>
              <p:nvPr/>
            </p:nvSpPr>
            <p:spPr bwMode="auto">
              <a:xfrm>
                <a:off x="4226" y="2075"/>
                <a:ext cx="36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714" name="Line 18"/>
              <p:cNvSpPr>
                <a:spLocks noChangeShapeType="1"/>
              </p:cNvSpPr>
              <p:nvPr/>
            </p:nvSpPr>
            <p:spPr bwMode="auto">
              <a:xfrm>
                <a:off x="4264" y="2696"/>
                <a:ext cx="36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oval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91886" y="616530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8" name="Picture 17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9089" y="404664"/>
            <a:ext cx="61173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umber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of employees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supervising </a:t>
            </a:r>
            <a:r>
              <a:rPr lang="en-US" sz="2400" b="1" u="sng" dirty="0">
                <a:solidFill>
                  <a:srgbClr val="C00000"/>
                </a:solidFill>
                <a:latin typeface="+mj-lt"/>
                <a:cs typeface="Arial" pitchFamily="34" charset="0"/>
              </a:rPr>
              <a:t>today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vs. the number supervised in 2011?</a:t>
            </a:r>
            <a:r>
              <a:rPr lang="en-US" sz="24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endParaRPr lang="en-US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32773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19399172"/>
              </p:ext>
            </p:extLst>
          </p:nvPr>
        </p:nvGraphicFramePr>
        <p:xfrm>
          <a:off x="1530350" y="1338263"/>
          <a:ext cx="6550025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Chart" r:id="rId3" imgW="6534189" imgH="4086255" progId="MSGraph.Chart.8">
                  <p:embed followColorScheme="full"/>
                </p:oleObj>
              </mc:Choice>
              <mc:Fallback>
                <p:oleObj name="Chart" r:id="rId3" imgW="6534189" imgH="4086255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1338263"/>
                        <a:ext cx="6550025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653088" y="1617663"/>
            <a:ext cx="2041525" cy="83661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number of employees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supervised in </a:t>
            </a:r>
            <a:r>
              <a:rPr lang="en-US" sz="1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2013:  9</a:t>
            </a:r>
            <a:endParaRPr lang="en-US" sz="11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number of employees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supervised  </a:t>
            </a:r>
            <a:r>
              <a:rPr lang="en-US" sz="1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in 2011: 8</a:t>
            </a:r>
            <a:endParaRPr lang="en-US" sz="11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1470444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6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408113" y="177800"/>
            <a:ext cx="62690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Please rate your level of agreement with the statements below pertaining to your role as an engineer.</a:t>
            </a:r>
            <a:r>
              <a:rPr lang="en-US" sz="2400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85600"/>
              </p:ext>
            </p:extLst>
          </p:nvPr>
        </p:nvGraphicFramePr>
        <p:xfrm>
          <a:off x="1408113" y="790575"/>
          <a:ext cx="5994400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150427"/>
            <a:ext cx="1834927" cy="476250"/>
          </a:xfrm>
        </p:spPr>
        <p:txBody>
          <a:bodyPr/>
          <a:lstStyle/>
          <a:p>
            <a:pPr algn="ctr"/>
            <a:r>
              <a:rPr lang="en-US" sz="1400" dirty="0" smtClean="0">
                <a:latin typeface="+mn-lt"/>
              </a:rPr>
              <a:t>June 2013</a:t>
            </a:r>
            <a:endParaRPr lang="en-US" sz="1400" dirty="0">
              <a:latin typeface="+mn-lt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67744" y="495300"/>
            <a:ext cx="42505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</a:rPr>
              <a:t>Do you have hiring responsibilities?</a:t>
            </a:r>
            <a:endParaRPr lang="en-US" sz="24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3" name="Object 1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0032612"/>
              </p:ext>
            </p:extLst>
          </p:nvPr>
        </p:nvGraphicFramePr>
        <p:xfrm>
          <a:off x="1089026" y="1365250"/>
          <a:ext cx="6579318" cy="4368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2339752" y="2540000"/>
            <a:ext cx="5041521" cy="617537"/>
            <a:chOff x="984" y="1569"/>
            <a:chExt cx="2662" cy="389"/>
          </a:xfrm>
        </p:grpSpPr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984" y="1581"/>
              <a:ext cx="123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Section III</a:t>
              </a: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2209" y="1600"/>
              <a:ext cx="143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Job Satisfaction</a:t>
              </a:r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2157" y="1569"/>
              <a:ext cx="0" cy="38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05741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8" name="Picture 7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4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1520" y="310172"/>
            <a:ext cx="3159373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What factors contribute to being </a:t>
            </a:r>
            <a:r>
              <a:rPr lang="en-US" sz="2000" b="1" u="sng" dirty="0">
                <a:solidFill>
                  <a:srgbClr val="C00000"/>
                </a:solidFill>
                <a:latin typeface="+mj-lt"/>
                <a:cs typeface="Arial" pitchFamily="34" charset="0"/>
              </a:rPr>
              <a:t>satisfied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with your job?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72000" y="310172"/>
            <a:ext cx="329577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What factors greatly impact on your </a:t>
            </a:r>
            <a:r>
              <a:rPr lang="en-US" sz="2000" b="1" i="1" dirty="0">
                <a:solidFill>
                  <a:srgbClr val="C00000"/>
                </a:solidFill>
                <a:latin typeface="+mj-lt"/>
                <a:cs typeface="Arial" pitchFamily="34" charset="0"/>
              </a:rPr>
              <a:t>dissatisfaction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with your current job?</a:t>
            </a:r>
            <a:r>
              <a:rPr lang="en-US" sz="2000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>
            <a:off x="906463" y="5789613"/>
            <a:ext cx="2619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Base:</a:t>
            </a:r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 Extremely/Somewhat satisfied with career in design engineering</a:t>
            </a:r>
          </a:p>
        </p:txBody>
      </p:sp>
      <p:graphicFrame>
        <p:nvGraphicFramePr>
          <p:cNvPr id="38223" name="Group 33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7247526"/>
              </p:ext>
            </p:extLst>
          </p:nvPr>
        </p:nvGraphicFramePr>
        <p:xfrm>
          <a:off x="965200" y="1045972"/>
          <a:ext cx="3035300" cy="4688913"/>
        </p:xfrm>
        <a:graphic>
          <a:graphicData uri="http://schemas.openxmlformats.org/drawingml/2006/table">
            <a:tbl>
              <a:tblPr/>
              <a:tblGrid>
                <a:gridCol w="2022475"/>
                <a:gridCol w="1012825"/>
              </a:tblGrid>
              <a:tr h="300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Problem solving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Technical challenges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Opportunity to be creative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Salary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Opportunity for new challenges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Relationships with colleagues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Variety of projects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Job security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Recognition from peers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Company’s financial stability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Recognition from management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Relationship with boss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Advancement opportunities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 size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Relationships with subordinates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Opportunity for job training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Managing people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08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221" name="Group 33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5585152"/>
              </p:ext>
            </p:extLst>
          </p:nvPr>
        </p:nvGraphicFramePr>
        <p:xfrm>
          <a:off x="5408613" y="1484788"/>
          <a:ext cx="3216275" cy="3328510"/>
        </p:xfrm>
        <a:graphic>
          <a:graphicData uri="http://schemas.openxmlformats.org/drawingml/2006/table">
            <a:tbl>
              <a:tblPr/>
              <a:tblGrid>
                <a:gridCol w="2205037"/>
                <a:gridCol w="1011238"/>
              </a:tblGrid>
              <a:tr h="339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room for advancement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 politics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Salary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recognition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Not challenging enough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Stress level too high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Workload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Lack of benefits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Lack of adequate technology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 unstable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Outsourcing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Colleagues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3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217" name="Text Box 329"/>
          <p:cNvSpPr txBox="1">
            <a:spLocks noChangeArrowheads="1"/>
          </p:cNvSpPr>
          <p:nvPr/>
        </p:nvSpPr>
        <p:spPr bwMode="auto">
          <a:xfrm>
            <a:off x="5468083" y="4941168"/>
            <a:ext cx="2619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Base:</a:t>
            </a:r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 Not Very/Not At All satisfied with career in design engineering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395536" y="619254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0" name="Picture 9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7733" y="6216954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9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31825" y="930275"/>
            <a:ext cx="7867650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5595938"/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In June 2013, the </a:t>
            </a:r>
            <a:r>
              <a:rPr lang="en-US" sz="1400" b="1" i="1" dirty="0" smtClean="0">
                <a:solidFill>
                  <a:srgbClr val="002060"/>
                </a:solidFill>
                <a:latin typeface="+mn-lt"/>
              </a:rPr>
              <a:t>Design News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team sent an email invitation to 190,341 North American </a:t>
            </a:r>
          </a:p>
          <a:p>
            <a:pPr defTabSz="5595938"/>
            <a:r>
              <a:rPr lang="en-US" sz="1400" dirty="0">
                <a:solidFill>
                  <a:srgbClr val="002060"/>
                </a:solidFill>
                <a:latin typeface="+mn-lt"/>
              </a:rPr>
              <a:t>m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embers of the design-engineering community of </a:t>
            </a:r>
            <a:r>
              <a:rPr lang="en-US" sz="1400" b="1" i="1" dirty="0" smtClean="0">
                <a:solidFill>
                  <a:srgbClr val="002060"/>
                </a:solidFill>
                <a:latin typeface="+mn-lt"/>
              </a:rPr>
              <a:t>Design News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.  Explorations and Insights,</a:t>
            </a:r>
          </a:p>
          <a:p>
            <a:pPr defTabSz="5595938"/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LLC designed and executed the study and Research 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Results, an independent research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firm, tabulated the survey data.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defTabSz="5595938"/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defTabSz="5595938"/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The 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survey evaluated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compensation, job satisfaction and investigated the following areas:</a:t>
            </a:r>
            <a:endParaRPr lang="en-US" sz="1400" dirty="0">
              <a:solidFill>
                <a:srgbClr val="002060"/>
              </a:solidFill>
              <a:latin typeface="+mn-lt"/>
            </a:endParaRP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 smtClean="0">
                <a:solidFill>
                  <a:srgbClr val="002060"/>
                </a:solidFill>
                <a:latin typeface="+mn-lt"/>
              </a:rPr>
              <a:t>Current </a:t>
            </a:r>
            <a:r>
              <a:rPr lang="en-US" sz="1400" i="1" dirty="0">
                <a:solidFill>
                  <a:srgbClr val="002060"/>
                </a:solidFill>
                <a:latin typeface="+mn-lt"/>
              </a:rPr>
              <a:t>salary and bonus and how that compares to a year ago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Length of employment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Engineering disciplines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Level of job stress compared to previous year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Reasons for job stress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Impact of economy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Level of supervisory and/or budgetary responsibility compared to previous year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Average work hours weekly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Level of satisfaction as a design engineer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Reasons for job satisfaction and dissatisfaction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Challenges of job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Size of company</a:t>
            </a:r>
          </a:p>
          <a:p>
            <a:pPr marL="682625" lvl="1" indent="-285750" defTabSz="5595938">
              <a:buSzPct val="90000"/>
              <a:buFontTx/>
              <a:buChar char="•"/>
            </a:pPr>
            <a:r>
              <a:rPr lang="en-US" sz="1400" i="1" dirty="0">
                <a:solidFill>
                  <a:srgbClr val="002060"/>
                </a:solidFill>
                <a:latin typeface="+mn-lt"/>
              </a:rPr>
              <a:t>Company’s major product line</a:t>
            </a:r>
            <a:r>
              <a:rPr lang="en-US" sz="1300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pPr defTabSz="5595938"/>
            <a:r>
              <a:rPr lang="en-US" sz="1300" dirty="0">
                <a:solidFill>
                  <a:srgbClr val="002060"/>
                </a:solidFill>
                <a:latin typeface="+mn-lt"/>
              </a:rPr>
              <a:t>	</a:t>
            </a:r>
          </a:p>
          <a:p>
            <a:pPr defTabSz="5595938"/>
            <a:r>
              <a:rPr lang="en-US" sz="1400" dirty="0">
                <a:solidFill>
                  <a:srgbClr val="002060"/>
                </a:solidFill>
                <a:latin typeface="+mn-lt"/>
              </a:rPr>
              <a:t>Results are based 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on 2,125 usable survey responses. 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At a 95% confidence level, results are accurate and projectable within a + or – </a:t>
            </a:r>
            <a:r>
              <a:rPr lang="en-US" sz="1400" dirty="0" smtClean="0">
                <a:solidFill>
                  <a:srgbClr val="004E5F"/>
                </a:solidFill>
                <a:latin typeface="+mn-lt"/>
              </a:rPr>
              <a:t>2.1%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+mn-lt"/>
              </a:rPr>
              <a:t>margin of error</a:t>
            </a:r>
            <a:r>
              <a:rPr lang="en-US" sz="14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defTabSz="5595938"/>
            <a:endParaRPr lang="en-US" sz="1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106738" y="176213"/>
            <a:ext cx="2908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+mj-lt"/>
              </a:rPr>
              <a:t>Methodology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-9480" y="6165304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400" dirty="0" smtClean="0">
                <a:latin typeface="+mn-lt"/>
              </a:rPr>
              <a:t>June 2013</a:t>
            </a:r>
            <a:endParaRPr lang="en-US" sz="1400" dirty="0">
              <a:latin typeface="+mn-lt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5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975307" y="193674"/>
            <a:ext cx="47132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general, how satisfied are you with your career in design engineering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853000278"/>
              </p:ext>
            </p:extLst>
          </p:nvPr>
        </p:nvGraphicFramePr>
        <p:xfrm>
          <a:off x="1282700" y="1350963"/>
          <a:ext cx="6138863" cy="41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5854" name="Group 14"/>
          <p:cNvGrpSpPr>
            <a:grpSpLocks/>
          </p:cNvGrpSpPr>
          <p:nvPr/>
        </p:nvGrpSpPr>
        <p:grpSpPr bwMode="auto">
          <a:xfrm>
            <a:off x="5656263" y="1544638"/>
            <a:ext cx="2078037" cy="1270000"/>
            <a:chOff x="3395" y="861"/>
            <a:chExt cx="1309" cy="800"/>
          </a:xfrm>
        </p:grpSpPr>
        <p:sp>
          <p:nvSpPr>
            <p:cNvPr id="35852" name="AutoShape 12"/>
            <p:cNvSpPr>
              <a:spLocks/>
            </p:cNvSpPr>
            <p:nvPr/>
          </p:nvSpPr>
          <p:spPr bwMode="auto">
            <a:xfrm rot="-2598948">
              <a:off x="3395" y="925"/>
              <a:ext cx="189" cy="736"/>
            </a:xfrm>
            <a:prstGeom prst="rightBrace">
              <a:avLst>
                <a:gd name="adj1" fmla="val 32451"/>
                <a:gd name="adj2" fmla="val 50000"/>
              </a:avLst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3434" y="861"/>
              <a:ext cx="1270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56%</a:t>
              </a:r>
              <a:r>
                <a:rPr lang="en-US" sz="1200" b="1" dirty="0" smtClean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2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are Extremely/Very satisfied with their design engineering career</a:t>
              </a:r>
            </a:p>
          </p:txBody>
        </p:sp>
      </p:grp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794375" y="4418013"/>
            <a:ext cx="3349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“</a:t>
            </a:r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Engineering freedom”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065713" y="4991100"/>
            <a:ext cx="3900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 dirty="0" smtClean="0">
                <a:solidFill>
                  <a:schemeClr val="tx2"/>
                </a:solidFill>
                <a:latin typeface="+mj-lt"/>
              </a:rPr>
              <a:t>“</a:t>
            </a:r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Opportunity to be FIRST robotics mentor”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6597610" y="3672802"/>
            <a:ext cx="19992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“Relationships with clients”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0" y="1946275"/>
            <a:ext cx="23923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“GM hiring engineers with no degrees.”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276225" y="2944813"/>
            <a:ext cx="22240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“Mucky mucks only want money.</a:t>
            </a:r>
            <a:r>
              <a:rPr lang="en-US" sz="1400" dirty="0" smtClean="0">
                <a:solidFill>
                  <a:schemeClr val="tx2"/>
                </a:solidFill>
                <a:latin typeface="+mj-lt"/>
              </a:rPr>
              <a:t>”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3927475"/>
            <a:ext cx="2101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“Importance of my work in the defense sector”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6726237" y="2509838"/>
            <a:ext cx="2417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“Develop medical advancements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18" y="6237312"/>
            <a:ext cx="1634332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6" name="Picture 1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724551"/>
              </p:ext>
            </p:extLst>
          </p:nvPr>
        </p:nvGraphicFramePr>
        <p:xfrm>
          <a:off x="3783763" y="4410552"/>
          <a:ext cx="3965575" cy="1682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8129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061118"/>
              </p:ext>
            </p:extLst>
          </p:nvPr>
        </p:nvGraphicFramePr>
        <p:xfrm>
          <a:off x="4572000" y="908720"/>
          <a:ext cx="3384376" cy="3182395"/>
        </p:xfrm>
        <a:graphic>
          <a:graphicData uri="http://schemas.openxmlformats.org/drawingml/2006/table">
            <a:tbl>
              <a:tblPr/>
              <a:tblGrid>
                <a:gridCol w="2364576"/>
                <a:gridCol w="1019800"/>
              </a:tblGrid>
              <a:tr h="335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Workload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6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Balancing work with home/ personal life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Keeping up with technology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Lack of career development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6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Working with outdated equip./technology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Need to learn more skill sets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 stability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Company downsizing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Global design teams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conditions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Poor relationships with co-workers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11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78092"/>
              </p:ext>
            </p:extLst>
          </p:nvPr>
        </p:nvGraphicFramePr>
        <p:xfrm>
          <a:off x="-171450" y="1797050"/>
          <a:ext cx="5402263" cy="367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8163" y="407461"/>
            <a:ext cx="36877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challenging is your job?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4152445" y="394713"/>
            <a:ext cx="3687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What factors do you find most challenging?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125923" y="4444178"/>
            <a:ext cx="4578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stressful is your job compared to two years ago</a:t>
            </a:r>
            <a:r>
              <a:rPr lang="en-US" sz="1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sz="1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747757" y="4181953"/>
            <a:ext cx="3092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  <a:latin typeface="+mj-lt"/>
              </a:rPr>
              <a:t>Base:</a:t>
            </a:r>
            <a:r>
              <a:rPr lang="en-US" sz="900" dirty="0">
                <a:solidFill>
                  <a:schemeClr val="tx2"/>
                </a:solidFill>
                <a:latin typeface="+mj-lt"/>
              </a:rPr>
              <a:t> Find job Extremely/Very/Somewhat challenging</a:t>
            </a:r>
          </a:p>
        </p:txBody>
      </p:sp>
      <p:sp>
        <p:nvSpPr>
          <p:cNvPr id="88126" name="AutoShape 62"/>
          <p:cNvSpPr>
            <a:spLocks/>
          </p:cNvSpPr>
          <p:nvPr/>
        </p:nvSpPr>
        <p:spPr bwMode="auto">
          <a:xfrm rot="-2598948">
            <a:off x="3005826" y="1803670"/>
            <a:ext cx="644280" cy="1058516"/>
          </a:xfrm>
          <a:prstGeom prst="rightBrace">
            <a:avLst>
              <a:gd name="adj1" fmla="val 32452"/>
              <a:gd name="adj2" fmla="val 50000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127" name="Text Box 63"/>
          <p:cNvSpPr txBox="1">
            <a:spLocks noChangeArrowheads="1"/>
          </p:cNvSpPr>
          <p:nvPr/>
        </p:nvSpPr>
        <p:spPr bwMode="auto">
          <a:xfrm>
            <a:off x="2382044" y="1522608"/>
            <a:ext cx="2016125" cy="4924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tx2"/>
                </a:solidFill>
                <a:latin typeface="Calibri" pitchFamily="34" charset="0"/>
              </a:rPr>
              <a:t>51%</a:t>
            </a:r>
            <a:r>
              <a:rPr lang="en-US" sz="1200" b="1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n-US" sz="1200" b="1" dirty="0">
                <a:solidFill>
                  <a:schemeClr val="tx2"/>
                </a:solidFill>
                <a:latin typeface="Calibri" pitchFamily="34" charset="0"/>
              </a:rPr>
              <a:t>Extremely/Very Challenging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3" name="Picture 12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5631" y="6237312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76598513"/>
              </p:ext>
            </p:extLst>
          </p:nvPr>
        </p:nvGraphicFramePr>
        <p:xfrm>
          <a:off x="187326" y="1169988"/>
          <a:ext cx="8861672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7381" y="0"/>
            <a:ext cx="78726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concerned or secure do you feel about your job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the current economic climate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551799" y="1909101"/>
            <a:ext cx="242256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20% </a:t>
            </a:r>
            <a:r>
              <a:rPr lang="en-US" sz="14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are Extremely/Very Concerned with the security of their </a:t>
            </a:r>
            <a:r>
              <a:rPr lang="en-US" sz="14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positions</a:t>
            </a:r>
            <a:endParaRPr lang="en-US" sz="14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669798" y="4361131"/>
            <a:ext cx="34345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“Cannot even find part-time work”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2200275" y="917575"/>
            <a:ext cx="53371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</a:rPr>
              <a:t>“Plastics industry is booming and looks to be almost recession proof.”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60021" y="1816768"/>
            <a:ext cx="2203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“Government funded – enough said”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87326" y="3247057"/>
            <a:ext cx="2379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“Company is getting new business every week.”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7381" y="6237312"/>
            <a:ext cx="1593057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04662" y="5773888"/>
            <a:ext cx="38814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tx2"/>
                </a:solidFill>
                <a:latin typeface="+mj-lt"/>
              </a:rPr>
              <a:t>“Foreign competition and rumors of downsizing”</a:t>
            </a:r>
            <a:endParaRPr lang="en-US" sz="12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1" name="Picture 10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5321" y="6237312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318161" y="347663"/>
            <a:ext cx="6519553" cy="60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Why do you feel this way about your job security?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Reasons are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P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rimarily a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unction of: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56420" name="Group 10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1481709"/>
              </p:ext>
            </p:extLst>
          </p:nvPr>
        </p:nvGraphicFramePr>
        <p:xfrm>
          <a:off x="2936875" y="1104903"/>
          <a:ext cx="3244850" cy="4485844"/>
        </p:xfrm>
        <a:graphic>
          <a:graphicData uri="http://schemas.openxmlformats.org/drawingml/2006/table">
            <a:tbl>
              <a:tblPr/>
              <a:tblGrid>
                <a:gridCol w="2132013"/>
                <a:gridCol w="1112837"/>
              </a:tblGrid>
              <a:tr h="238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Concerned (Net)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Concern is a function of: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Company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Economy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Politics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Industry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Individual’s situation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Unconcerned (Net)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Lack of concern a function of: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Individual’s situation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Company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Industry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Economy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Misc.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2012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9901307"/>
              </p:ext>
            </p:extLst>
          </p:nvPr>
        </p:nvGraphicFramePr>
        <p:xfrm>
          <a:off x="50800" y="1472010"/>
          <a:ext cx="5083175" cy="429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36563" y="548680"/>
            <a:ext cx="36877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Has your company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e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xperienced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he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f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ollowing in the last 12 months?</a:t>
            </a:r>
            <a:endParaRPr lang="en-US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376323" y="670414"/>
            <a:ext cx="36877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What percentage of your engineering workforce was </a:t>
            </a:r>
            <a:r>
              <a:rPr lang="en-US" b="1" i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reduced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3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5070331"/>
              </p:ext>
            </p:extLst>
          </p:nvPr>
        </p:nvGraphicFramePr>
        <p:xfrm>
          <a:off x="4499992" y="1559145"/>
          <a:ext cx="4539211" cy="374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080250" y="3841359"/>
            <a:ext cx="144938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Average reduction: 15%</a:t>
            </a:r>
            <a:endParaRPr lang="en-US" sz="12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36563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0" name="Picture 9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5321" y="6237312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24751"/>
              </p:ext>
            </p:extLst>
          </p:nvPr>
        </p:nvGraphicFramePr>
        <p:xfrm>
          <a:off x="18696" y="1616026"/>
          <a:ext cx="5083175" cy="4028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36563" y="692696"/>
            <a:ext cx="36877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Has your company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e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xperienced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t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he 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f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ollowing in the last 12 months?</a:t>
            </a:r>
            <a:endParaRPr lang="en-US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716016" y="819746"/>
            <a:ext cx="36877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What percentage of your engineering workforce was </a:t>
            </a:r>
            <a:r>
              <a:rPr lang="en-US" b="1" i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increased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3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9576162"/>
              </p:ext>
            </p:extLst>
          </p:nvPr>
        </p:nvGraphicFramePr>
        <p:xfrm>
          <a:off x="4427985" y="1559145"/>
          <a:ext cx="4716016" cy="374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080250" y="3841359"/>
            <a:ext cx="1449388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Average increase: 13%</a:t>
            </a:r>
            <a:endParaRPr lang="en-US" sz="12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36563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10" name="Picture 9" descr="design_news_red (2)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63275647"/>
              </p:ext>
            </p:extLst>
          </p:nvPr>
        </p:nvGraphicFramePr>
        <p:xfrm>
          <a:off x="628650" y="973138"/>
          <a:ext cx="8361363" cy="471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Chart" r:id="rId3" imgW="9058406" imgH="5105524" progId="MSGraph.Chart.8">
                  <p:embed followColorScheme="full"/>
                </p:oleObj>
              </mc:Choice>
              <mc:Fallback>
                <p:oleObj name="Chart" r:id="rId3" imgW="9058406" imgH="5105524" progId="MSGraph.Chart.8">
                  <p:embed followColorScheme="full"/>
                  <p:pic>
                    <p:nvPicPr>
                      <p:cNvPr id="0" name=""/>
                      <p:cNvPicPr preferRelativeResize="0"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973138"/>
                        <a:ext cx="8361363" cy="471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43608" y="147672"/>
            <a:ext cx="6624736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600" b="1" dirty="0" smtClean="0">
              <a:solidFill>
                <a:srgbClr val="05328D"/>
              </a:solidFill>
              <a:latin typeface="Calibri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Which of the following have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y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ou personally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xperienced in the last 12 months? </a:t>
            </a:r>
            <a:endParaRPr lang="en-US" sz="2000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400" dirty="0">
              <a:solidFill>
                <a:srgbClr val="05328D"/>
              </a:solidFill>
              <a:latin typeface="Calibri" pitchFamily="34" charset="0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2358116" y="6221413"/>
            <a:ext cx="439431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7544" y="6221413"/>
            <a:ext cx="1512060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0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22017" y="6298623"/>
            <a:ext cx="438150" cy="476250"/>
          </a:xfrm>
        </p:spPr>
        <p:txBody>
          <a:bodyPr/>
          <a:lstStyle/>
          <a:p>
            <a:fld id="{526ACE6E-08A6-4EE5-8513-E7F4B9C174B5}" type="slidenum">
              <a:rPr lang="en-US" sz="1200"/>
              <a:pPr/>
              <a:t>27</a:t>
            </a:fld>
            <a:endParaRPr lang="en-US" sz="1200" dirty="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975307" y="609172"/>
            <a:ext cx="4713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How actively are you seeking another job?</a:t>
            </a:r>
            <a:endParaRPr lang="en-US" sz="24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88374539"/>
              </p:ext>
            </p:extLst>
          </p:nvPr>
        </p:nvGraphicFramePr>
        <p:xfrm>
          <a:off x="1282700" y="840004"/>
          <a:ext cx="6138863" cy="518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1634332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8951745"/>
              </p:ext>
            </p:extLst>
          </p:nvPr>
        </p:nvGraphicFramePr>
        <p:xfrm>
          <a:off x="827585" y="1579563"/>
          <a:ext cx="7992887" cy="4297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27585" y="496343"/>
            <a:ext cx="720663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Would you recommend this field </a:t>
            </a:r>
            <a:endParaRPr lang="en-US" sz="24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to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your son, daughter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or to 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friend?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97770"/>
              </p:ext>
            </p:extLst>
          </p:nvPr>
        </p:nvGraphicFramePr>
        <p:xfrm>
          <a:off x="2084387" y="792775"/>
          <a:ext cx="4854575" cy="488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300163" y="496343"/>
            <a:ext cx="6423025" cy="67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Do you subscribe to the print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e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dition of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Design News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 descr="smalle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525" y="1014413"/>
            <a:ext cx="2762250" cy="207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344737" y="152888"/>
            <a:ext cx="4176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9190" dir="3011666" algn="ctr" rotWithShape="0">
                    <a:srgbClr val="DDDDDD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  <a:latin typeface="+mj-lt"/>
              </a:rPr>
              <a:t>The Design Engineer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1116013" y="2506663"/>
            <a:ext cx="1574800" cy="555537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Salary:</a:t>
            </a:r>
          </a:p>
          <a:p>
            <a:pPr algn="ctr">
              <a:spcBef>
                <a:spcPct val="15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$100,664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430213" y="3429000"/>
            <a:ext cx="1574800" cy="555537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Bonus:</a:t>
            </a:r>
          </a:p>
          <a:p>
            <a:pPr algn="ctr">
              <a:spcBef>
                <a:spcPct val="15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$10,537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508000" y="4802188"/>
            <a:ext cx="2049463" cy="7905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# of years as an engineer :</a:t>
            </a:r>
          </a:p>
          <a:p>
            <a:pPr algn="ctr">
              <a:spcBef>
                <a:spcPct val="15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18 years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6527800" y="2435225"/>
            <a:ext cx="2081213" cy="7905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# of years in current position:</a:t>
            </a:r>
          </a:p>
          <a:p>
            <a:pPr algn="ctr">
              <a:spcBef>
                <a:spcPct val="15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9 years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6497638" y="4895850"/>
            <a:ext cx="2181225" cy="7905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# of years with present employer:</a:t>
            </a:r>
          </a:p>
          <a:p>
            <a:pPr algn="ctr">
              <a:spcBef>
                <a:spcPct val="15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13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years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205163" y="5030788"/>
            <a:ext cx="2732087" cy="790575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hours work per week:</a:t>
            </a:r>
          </a:p>
          <a:p>
            <a:pPr algn="ctr">
              <a:spcBef>
                <a:spcPct val="15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46</a:t>
            </a: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4572000" y="3021013"/>
            <a:ext cx="0" cy="1982787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4572000" y="3025775"/>
            <a:ext cx="2024063" cy="1839913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5278438" y="3683000"/>
            <a:ext cx="2455862" cy="555537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Education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:</a:t>
            </a:r>
          </a:p>
          <a:p>
            <a:pPr algn="ctr">
              <a:spcBef>
                <a:spcPct val="15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Degree in engineering,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90%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 flipH="1">
            <a:off x="2276475" y="3008313"/>
            <a:ext cx="2295525" cy="1773237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743200" y="3775075"/>
            <a:ext cx="1574800" cy="555537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Average Age:</a:t>
            </a:r>
          </a:p>
          <a:p>
            <a:pPr algn="ctr">
              <a:spcBef>
                <a:spcPct val="15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49</a:t>
            </a: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4572000" y="3011488"/>
            <a:ext cx="682625" cy="1065212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 flipH="1">
            <a:off x="4175125" y="3005138"/>
            <a:ext cx="396875" cy="738187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H="1" flipV="1">
            <a:off x="2698750" y="2860675"/>
            <a:ext cx="1873250" cy="149225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 flipH="1">
            <a:off x="2027238" y="3011488"/>
            <a:ext cx="2544762" cy="587375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V="1">
            <a:off x="4572000" y="2882900"/>
            <a:ext cx="1949450" cy="127000"/>
          </a:xfrm>
          <a:prstGeom prst="line">
            <a:avLst/>
          </a:prstGeom>
          <a:noFill/>
          <a:ln w="15875">
            <a:solidFill>
              <a:srgbClr val="CE5B14"/>
            </a:solidFill>
            <a:prstDash val="dash"/>
            <a:round/>
            <a:headEnd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165304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400" dirty="0" smtClean="0">
                <a:latin typeface="+mn-lt"/>
              </a:rPr>
              <a:t>June 2013</a:t>
            </a:r>
            <a:endParaRPr lang="en-US" sz="1400" dirty="0">
              <a:latin typeface="+mn-lt"/>
            </a:endParaRPr>
          </a:p>
        </p:txBody>
      </p:sp>
      <p:pic>
        <p:nvPicPr>
          <p:cNvPr id="23" name="Picture 22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1979712" y="2460133"/>
            <a:ext cx="4974341" cy="617537"/>
            <a:chOff x="977" y="1569"/>
            <a:chExt cx="2483" cy="389"/>
          </a:xfrm>
        </p:grpSpPr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977" y="1581"/>
              <a:ext cx="124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Section IV</a:t>
              </a:r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2209" y="1600"/>
              <a:ext cx="12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Demographics</a:t>
              </a: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2178" y="1569"/>
              <a:ext cx="0" cy="38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2012</a:t>
            </a:r>
            <a:endParaRPr lang="en-US" sz="1200" dirty="0">
              <a:latin typeface="+mj-lt"/>
            </a:endParaRPr>
          </a:p>
        </p:txBody>
      </p:sp>
      <p:pic>
        <p:nvPicPr>
          <p:cNvPr id="8" name="Picture 7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41813" y="6381750"/>
            <a:ext cx="438150" cy="476250"/>
          </a:xfrm>
        </p:spPr>
        <p:txBody>
          <a:bodyPr/>
          <a:lstStyle/>
          <a:p>
            <a:fld id="{8D174FDD-4AC8-466B-BF0A-B798B8FED665}" type="slidenum">
              <a:rPr lang="en-US" sz="1200"/>
              <a:pPr/>
              <a:t>31</a:t>
            </a:fld>
            <a:endParaRPr lang="en-US" sz="1200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259632" y="10121"/>
            <a:ext cx="61206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many people does your company employ and how many work as engineers?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05723277"/>
              </p:ext>
            </p:extLst>
          </p:nvPr>
        </p:nvGraphicFramePr>
        <p:xfrm>
          <a:off x="467544" y="718008"/>
          <a:ext cx="8508618" cy="527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573591" y="968653"/>
            <a:ext cx="2025650" cy="90963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number of people</a:t>
            </a:r>
          </a:p>
          <a:p>
            <a:pPr algn="ctr"/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employed at a company:  </a:t>
            </a:r>
            <a:r>
              <a:rPr lang="en-US" sz="1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768</a:t>
            </a:r>
            <a:endParaRPr lang="en-US" sz="11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155000"/>
              </a:lnSpc>
            </a:pPr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number of engineers</a:t>
            </a:r>
          </a:p>
          <a:p>
            <a:pPr algn="ctr">
              <a:lnSpc>
                <a:spcPct val="80000"/>
              </a:lnSpc>
            </a:pPr>
            <a:r>
              <a:rPr lang="en-US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employed at a company: </a:t>
            </a:r>
            <a:r>
              <a:rPr lang="en-US" sz="11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497</a:t>
            </a:r>
            <a:endParaRPr lang="en-US" sz="11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1691348" cy="476250"/>
          </a:xfr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5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436914" y="347663"/>
            <a:ext cx="6151418" cy="7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What is your company’s  major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product 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line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?</a:t>
            </a:r>
          </a:p>
        </p:txBody>
      </p:sp>
      <p:graphicFrame>
        <p:nvGraphicFramePr>
          <p:cNvPr id="56420" name="Group 10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0089520"/>
              </p:ext>
            </p:extLst>
          </p:nvPr>
        </p:nvGraphicFramePr>
        <p:xfrm>
          <a:off x="2936875" y="1050162"/>
          <a:ext cx="3594554" cy="4827103"/>
        </p:xfrm>
        <a:graphic>
          <a:graphicData uri="http://schemas.openxmlformats.org/drawingml/2006/table">
            <a:tbl>
              <a:tblPr/>
              <a:tblGrid>
                <a:gridCol w="2347644"/>
                <a:gridCol w="1246910"/>
              </a:tblGrid>
              <a:tr h="239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7432" marB="27432" anchor="ctr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of respondents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Aerospace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Medical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Automotive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Defense Systems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Semiconductors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Industrial Controls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556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Instruments/Test Equipment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Communication Systems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Consumer Electronics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Contract Manufacturing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Computers/Peripherals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Electronic Components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Machine Tools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1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1789113" y="260648"/>
            <a:ext cx="5400242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In which region do you work?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200" dirty="0">
                <a:solidFill>
                  <a:srgbClr val="C00000"/>
                </a:solidFill>
                <a:latin typeface="+mj-lt"/>
                <a:cs typeface="Arial" pitchFamily="34" charset="0"/>
              </a:rPr>
              <a:t>(Average salaries for each </a:t>
            </a:r>
            <a:r>
              <a:rPr lang="en-US" sz="12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region, </a:t>
            </a:r>
            <a:r>
              <a:rPr lang="en-US" sz="1200" u="sng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excluding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n-US" sz="12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Alaska, Hawaii, Canada, Mexico)</a:t>
            </a:r>
            <a:endParaRPr lang="en-US" sz="1200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98343" name="Group 39"/>
          <p:cNvGrpSpPr>
            <a:grpSpLocks/>
          </p:cNvGrpSpPr>
          <p:nvPr/>
        </p:nvGrpSpPr>
        <p:grpSpPr bwMode="auto">
          <a:xfrm>
            <a:off x="896938" y="1371600"/>
            <a:ext cx="7843838" cy="4035425"/>
            <a:chOff x="663" y="864"/>
            <a:chExt cx="4941" cy="2542"/>
          </a:xfrm>
        </p:grpSpPr>
        <p:grpSp>
          <p:nvGrpSpPr>
            <p:cNvPr id="98339" name="Group 35"/>
            <p:cNvGrpSpPr>
              <a:grpSpLocks/>
            </p:cNvGrpSpPr>
            <p:nvPr/>
          </p:nvGrpSpPr>
          <p:grpSpPr bwMode="auto">
            <a:xfrm>
              <a:off x="663" y="864"/>
              <a:ext cx="4941" cy="2542"/>
              <a:chOff x="663" y="864"/>
              <a:chExt cx="4941" cy="2542"/>
            </a:xfrm>
          </p:grpSpPr>
          <p:grpSp>
            <p:nvGrpSpPr>
              <p:cNvPr id="98325" name="Group 21"/>
              <p:cNvGrpSpPr>
                <a:grpSpLocks/>
              </p:cNvGrpSpPr>
              <p:nvPr/>
            </p:nvGrpSpPr>
            <p:grpSpPr bwMode="auto">
              <a:xfrm>
                <a:off x="663" y="864"/>
                <a:ext cx="3962" cy="2542"/>
                <a:chOff x="978" y="864"/>
                <a:chExt cx="3962" cy="2542"/>
              </a:xfrm>
            </p:grpSpPr>
            <p:sp>
              <p:nvSpPr>
                <p:cNvPr id="98309" name="Freeform 5"/>
                <p:cNvSpPr>
                  <a:spLocks/>
                </p:cNvSpPr>
                <p:nvPr/>
              </p:nvSpPr>
              <p:spPr bwMode="auto">
                <a:xfrm>
                  <a:off x="1036" y="900"/>
                  <a:ext cx="668" cy="788"/>
                </a:xfrm>
                <a:custGeom>
                  <a:avLst/>
                  <a:gdLst>
                    <a:gd name="T0" fmla="*/ 176 w 668"/>
                    <a:gd name="T1" fmla="*/ 28 h 788"/>
                    <a:gd name="T2" fmla="*/ 280 w 668"/>
                    <a:gd name="T3" fmla="*/ 96 h 788"/>
                    <a:gd name="T4" fmla="*/ 288 w 668"/>
                    <a:gd name="T5" fmla="*/ 120 h 788"/>
                    <a:gd name="T6" fmla="*/ 280 w 668"/>
                    <a:gd name="T7" fmla="*/ 168 h 788"/>
                    <a:gd name="T8" fmla="*/ 248 w 668"/>
                    <a:gd name="T9" fmla="*/ 172 h 788"/>
                    <a:gd name="T10" fmla="*/ 276 w 668"/>
                    <a:gd name="T11" fmla="*/ 168 h 788"/>
                    <a:gd name="T12" fmla="*/ 308 w 668"/>
                    <a:gd name="T13" fmla="*/ 128 h 788"/>
                    <a:gd name="T14" fmla="*/ 312 w 668"/>
                    <a:gd name="T15" fmla="*/ 0 h 788"/>
                    <a:gd name="T16" fmla="*/ 668 w 668"/>
                    <a:gd name="T17" fmla="*/ 96 h 788"/>
                    <a:gd name="T18" fmla="*/ 596 w 668"/>
                    <a:gd name="T19" fmla="*/ 352 h 788"/>
                    <a:gd name="T20" fmla="*/ 600 w 668"/>
                    <a:gd name="T21" fmla="*/ 404 h 788"/>
                    <a:gd name="T22" fmla="*/ 608 w 668"/>
                    <a:gd name="T23" fmla="*/ 444 h 788"/>
                    <a:gd name="T24" fmla="*/ 552 w 668"/>
                    <a:gd name="T25" fmla="*/ 536 h 788"/>
                    <a:gd name="T26" fmla="*/ 568 w 668"/>
                    <a:gd name="T27" fmla="*/ 600 h 788"/>
                    <a:gd name="T28" fmla="*/ 536 w 668"/>
                    <a:gd name="T29" fmla="*/ 648 h 788"/>
                    <a:gd name="T30" fmla="*/ 512 w 668"/>
                    <a:gd name="T31" fmla="*/ 788 h 788"/>
                    <a:gd name="T32" fmla="*/ 16 w 668"/>
                    <a:gd name="T33" fmla="*/ 664 h 788"/>
                    <a:gd name="T34" fmla="*/ 12 w 668"/>
                    <a:gd name="T35" fmla="*/ 544 h 788"/>
                    <a:gd name="T36" fmla="*/ 36 w 668"/>
                    <a:gd name="T37" fmla="*/ 528 h 788"/>
                    <a:gd name="T38" fmla="*/ 68 w 668"/>
                    <a:gd name="T39" fmla="*/ 496 h 788"/>
                    <a:gd name="T40" fmla="*/ 84 w 668"/>
                    <a:gd name="T41" fmla="*/ 412 h 788"/>
                    <a:gd name="T42" fmla="*/ 92 w 668"/>
                    <a:gd name="T43" fmla="*/ 400 h 788"/>
                    <a:gd name="T44" fmla="*/ 100 w 668"/>
                    <a:gd name="T45" fmla="*/ 364 h 788"/>
                    <a:gd name="T46" fmla="*/ 120 w 668"/>
                    <a:gd name="T47" fmla="*/ 316 h 788"/>
                    <a:gd name="T48" fmla="*/ 136 w 668"/>
                    <a:gd name="T49" fmla="*/ 280 h 788"/>
                    <a:gd name="T50" fmla="*/ 152 w 668"/>
                    <a:gd name="T51" fmla="*/ 272 h 788"/>
                    <a:gd name="T52" fmla="*/ 160 w 668"/>
                    <a:gd name="T53" fmla="*/ 248 h 788"/>
                    <a:gd name="T54" fmla="*/ 152 w 668"/>
                    <a:gd name="T55" fmla="*/ 196 h 788"/>
                    <a:gd name="T56" fmla="*/ 180 w 668"/>
                    <a:gd name="T57" fmla="*/ 164 h 788"/>
                    <a:gd name="T58" fmla="*/ 160 w 668"/>
                    <a:gd name="T59" fmla="*/ 148 h 788"/>
                    <a:gd name="T60" fmla="*/ 176 w 668"/>
                    <a:gd name="T61" fmla="*/ 28 h 7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668" h="788">
                      <a:moveTo>
                        <a:pt x="176" y="28"/>
                      </a:moveTo>
                      <a:cubicBezTo>
                        <a:pt x="211" y="51"/>
                        <a:pt x="267" y="57"/>
                        <a:pt x="280" y="96"/>
                      </a:cubicBezTo>
                      <a:cubicBezTo>
                        <a:pt x="283" y="104"/>
                        <a:pt x="288" y="120"/>
                        <a:pt x="288" y="120"/>
                      </a:cubicBezTo>
                      <a:cubicBezTo>
                        <a:pt x="283" y="135"/>
                        <a:pt x="291" y="156"/>
                        <a:pt x="280" y="168"/>
                      </a:cubicBezTo>
                      <a:cubicBezTo>
                        <a:pt x="273" y="176"/>
                        <a:pt x="259" y="172"/>
                        <a:pt x="248" y="172"/>
                      </a:cubicBezTo>
                      <a:cubicBezTo>
                        <a:pt x="239" y="172"/>
                        <a:pt x="267" y="169"/>
                        <a:pt x="276" y="168"/>
                      </a:cubicBezTo>
                      <a:cubicBezTo>
                        <a:pt x="294" y="156"/>
                        <a:pt x="290" y="140"/>
                        <a:pt x="308" y="128"/>
                      </a:cubicBezTo>
                      <a:cubicBezTo>
                        <a:pt x="333" y="90"/>
                        <a:pt x="312" y="44"/>
                        <a:pt x="312" y="0"/>
                      </a:cubicBezTo>
                      <a:lnTo>
                        <a:pt x="668" y="96"/>
                      </a:lnTo>
                      <a:lnTo>
                        <a:pt x="596" y="352"/>
                      </a:lnTo>
                      <a:lnTo>
                        <a:pt x="600" y="404"/>
                      </a:lnTo>
                      <a:lnTo>
                        <a:pt x="608" y="444"/>
                      </a:lnTo>
                      <a:lnTo>
                        <a:pt x="552" y="536"/>
                      </a:lnTo>
                      <a:cubicBezTo>
                        <a:pt x="554" y="560"/>
                        <a:pt x="549" y="600"/>
                        <a:pt x="568" y="600"/>
                      </a:cubicBezTo>
                      <a:lnTo>
                        <a:pt x="536" y="648"/>
                      </a:lnTo>
                      <a:lnTo>
                        <a:pt x="512" y="788"/>
                      </a:lnTo>
                      <a:lnTo>
                        <a:pt x="16" y="664"/>
                      </a:lnTo>
                      <a:cubicBezTo>
                        <a:pt x="10" y="627"/>
                        <a:pt x="0" y="581"/>
                        <a:pt x="12" y="544"/>
                      </a:cubicBezTo>
                      <a:cubicBezTo>
                        <a:pt x="15" y="535"/>
                        <a:pt x="29" y="535"/>
                        <a:pt x="36" y="528"/>
                      </a:cubicBezTo>
                      <a:cubicBezTo>
                        <a:pt x="48" y="516"/>
                        <a:pt x="54" y="505"/>
                        <a:pt x="68" y="496"/>
                      </a:cubicBezTo>
                      <a:cubicBezTo>
                        <a:pt x="88" y="466"/>
                        <a:pt x="77" y="457"/>
                        <a:pt x="84" y="412"/>
                      </a:cubicBezTo>
                      <a:cubicBezTo>
                        <a:pt x="85" y="407"/>
                        <a:pt x="90" y="404"/>
                        <a:pt x="92" y="400"/>
                      </a:cubicBezTo>
                      <a:cubicBezTo>
                        <a:pt x="97" y="389"/>
                        <a:pt x="98" y="375"/>
                        <a:pt x="100" y="364"/>
                      </a:cubicBezTo>
                      <a:cubicBezTo>
                        <a:pt x="104" y="348"/>
                        <a:pt x="115" y="332"/>
                        <a:pt x="120" y="316"/>
                      </a:cubicBezTo>
                      <a:cubicBezTo>
                        <a:pt x="124" y="305"/>
                        <a:pt x="126" y="288"/>
                        <a:pt x="136" y="280"/>
                      </a:cubicBezTo>
                      <a:cubicBezTo>
                        <a:pt x="182" y="243"/>
                        <a:pt x="131" y="293"/>
                        <a:pt x="152" y="272"/>
                      </a:cubicBezTo>
                      <a:lnTo>
                        <a:pt x="160" y="248"/>
                      </a:lnTo>
                      <a:lnTo>
                        <a:pt x="152" y="196"/>
                      </a:lnTo>
                      <a:lnTo>
                        <a:pt x="180" y="164"/>
                      </a:lnTo>
                      <a:lnTo>
                        <a:pt x="160" y="148"/>
                      </a:lnTo>
                      <a:cubicBezTo>
                        <a:pt x="157" y="110"/>
                        <a:pt x="138" y="54"/>
                        <a:pt x="176" y="28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11" name="Freeform 7"/>
                <p:cNvSpPr>
                  <a:spLocks/>
                </p:cNvSpPr>
                <p:nvPr/>
              </p:nvSpPr>
              <p:spPr bwMode="auto">
                <a:xfrm>
                  <a:off x="2464" y="1016"/>
                  <a:ext cx="1704" cy="1446"/>
                </a:xfrm>
                <a:custGeom>
                  <a:avLst/>
                  <a:gdLst>
                    <a:gd name="T0" fmla="*/ 140 w 1704"/>
                    <a:gd name="T1" fmla="*/ 888 h 1446"/>
                    <a:gd name="T2" fmla="*/ 16 w 1704"/>
                    <a:gd name="T3" fmla="*/ 688 h 1446"/>
                    <a:gd name="T4" fmla="*/ 20 w 1704"/>
                    <a:gd name="T5" fmla="*/ 404 h 1446"/>
                    <a:gd name="T6" fmla="*/ 452 w 1704"/>
                    <a:gd name="T7" fmla="*/ 68 h 1446"/>
                    <a:gd name="T8" fmla="*/ 636 w 1704"/>
                    <a:gd name="T9" fmla="*/ 0 h 1446"/>
                    <a:gd name="T10" fmla="*/ 664 w 1704"/>
                    <a:gd name="T11" fmla="*/ 56 h 1446"/>
                    <a:gd name="T12" fmla="*/ 700 w 1704"/>
                    <a:gd name="T13" fmla="*/ 104 h 1446"/>
                    <a:gd name="T14" fmla="*/ 872 w 1704"/>
                    <a:gd name="T15" fmla="*/ 136 h 1446"/>
                    <a:gd name="T16" fmla="*/ 952 w 1704"/>
                    <a:gd name="T17" fmla="*/ 176 h 1446"/>
                    <a:gd name="T18" fmla="*/ 880 w 1704"/>
                    <a:gd name="T19" fmla="*/ 216 h 1446"/>
                    <a:gd name="T20" fmla="*/ 836 w 1704"/>
                    <a:gd name="T21" fmla="*/ 260 h 1446"/>
                    <a:gd name="T22" fmla="*/ 844 w 1704"/>
                    <a:gd name="T23" fmla="*/ 288 h 1446"/>
                    <a:gd name="T24" fmla="*/ 896 w 1704"/>
                    <a:gd name="T25" fmla="*/ 268 h 1446"/>
                    <a:gd name="T26" fmla="*/ 936 w 1704"/>
                    <a:gd name="T27" fmla="*/ 292 h 1446"/>
                    <a:gd name="T28" fmla="*/ 1020 w 1704"/>
                    <a:gd name="T29" fmla="*/ 220 h 1446"/>
                    <a:gd name="T30" fmla="*/ 1056 w 1704"/>
                    <a:gd name="T31" fmla="*/ 192 h 1446"/>
                    <a:gd name="T32" fmla="*/ 1076 w 1704"/>
                    <a:gd name="T33" fmla="*/ 240 h 1446"/>
                    <a:gd name="T34" fmla="*/ 1160 w 1704"/>
                    <a:gd name="T35" fmla="*/ 264 h 1446"/>
                    <a:gd name="T36" fmla="*/ 1228 w 1704"/>
                    <a:gd name="T37" fmla="*/ 232 h 1446"/>
                    <a:gd name="T38" fmla="*/ 1276 w 1704"/>
                    <a:gd name="T39" fmla="*/ 240 h 1446"/>
                    <a:gd name="T40" fmla="*/ 1344 w 1704"/>
                    <a:gd name="T41" fmla="*/ 284 h 1446"/>
                    <a:gd name="T42" fmla="*/ 1244 w 1704"/>
                    <a:gd name="T43" fmla="*/ 312 h 1446"/>
                    <a:gd name="T44" fmla="*/ 1204 w 1704"/>
                    <a:gd name="T45" fmla="*/ 332 h 1446"/>
                    <a:gd name="T46" fmla="*/ 1140 w 1704"/>
                    <a:gd name="T47" fmla="*/ 376 h 1446"/>
                    <a:gd name="T48" fmla="*/ 1124 w 1704"/>
                    <a:gd name="T49" fmla="*/ 444 h 1446"/>
                    <a:gd name="T50" fmla="*/ 1144 w 1704"/>
                    <a:gd name="T51" fmla="*/ 600 h 1446"/>
                    <a:gd name="T52" fmla="*/ 1160 w 1704"/>
                    <a:gd name="T53" fmla="*/ 700 h 1446"/>
                    <a:gd name="T54" fmla="*/ 1172 w 1704"/>
                    <a:gd name="T55" fmla="*/ 760 h 1446"/>
                    <a:gd name="T56" fmla="*/ 1232 w 1704"/>
                    <a:gd name="T57" fmla="*/ 744 h 1446"/>
                    <a:gd name="T58" fmla="*/ 1248 w 1704"/>
                    <a:gd name="T59" fmla="*/ 724 h 1446"/>
                    <a:gd name="T60" fmla="*/ 1248 w 1704"/>
                    <a:gd name="T61" fmla="*/ 640 h 1446"/>
                    <a:gd name="T62" fmla="*/ 1212 w 1704"/>
                    <a:gd name="T63" fmla="*/ 556 h 1446"/>
                    <a:gd name="T64" fmla="*/ 1224 w 1704"/>
                    <a:gd name="T65" fmla="*/ 452 h 1446"/>
                    <a:gd name="T66" fmla="*/ 1268 w 1704"/>
                    <a:gd name="T67" fmla="*/ 404 h 1446"/>
                    <a:gd name="T68" fmla="*/ 1288 w 1704"/>
                    <a:gd name="T69" fmla="*/ 376 h 1446"/>
                    <a:gd name="T70" fmla="*/ 1292 w 1704"/>
                    <a:gd name="T71" fmla="*/ 348 h 1446"/>
                    <a:gd name="T72" fmla="*/ 1412 w 1704"/>
                    <a:gd name="T73" fmla="*/ 412 h 1446"/>
                    <a:gd name="T74" fmla="*/ 1420 w 1704"/>
                    <a:gd name="T75" fmla="*/ 464 h 1446"/>
                    <a:gd name="T76" fmla="*/ 1432 w 1704"/>
                    <a:gd name="T77" fmla="*/ 500 h 1446"/>
                    <a:gd name="T78" fmla="*/ 1476 w 1704"/>
                    <a:gd name="T79" fmla="*/ 480 h 1446"/>
                    <a:gd name="T80" fmla="*/ 1504 w 1704"/>
                    <a:gd name="T81" fmla="*/ 516 h 1446"/>
                    <a:gd name="T82" fmla="*/ 1472 w 1704"/>
                    <a:gd name="T83" fmla="*/ 676 h 1446"/>
                    <a:gd name="T84" fmla="*/ 1528 w 1704"/>
                    <a:gd name="T85" fmla="*/ 704 h 1446"/>
                    <a:gd name="T86" fmla="*/ 1612 w 1704"/>
                    <a:gd name="T87" fmla="*/ 684 h 1446"/>
                    <a:gd name="T88" fmla="*/ 1664 w 1704"/>
                    <a:gd name="T89" fmla="*/ 624 h 1446"/>
                    <a:gd name="T90" fmla="*/ 1688 w 1704"/>
                    <a:gd name="T91" fmla="*/ 808 h 1446"/>
                    <a:gd name="T92" fmla="*/ 1644 w 1704"/>
                    <a:gd name="T93" fmla="*/ 940 h 1446"/>
                    <a:gd name="T94" fmla="*/ 1616 w 1704"/>
                    <a:gd name="T95" fmla="*/ 992 h 1446"/>
                    <a:gd name="T96" fmla="*/ 1600 w 1704"/>
                    <a:gd name="T97" fmla="*/ 1008 h 1446"/>
                    <a:gd name="T98" fmla="*/ 1652 w 1704"/>
                    <a:gd name="T99" fmla="*/ 1104 h 1446"/>
                    <a:gd name="T100" fmla="*/ 1584 w 1704"/>
                    <a:gd name="T101" fmla="*/ 1180 h 1446"/>
                    <a:gd name="T102" fmla="*/ 1704 w 1704"/>
                    <a:gd name="T103" fmla="*/ 1176 h 1446"/>
                    <a:gd name="T104" fmla="*/ 1664 w 1704"/>
                    <a:gd name="T105" fmla="*/ 1232 h 1446"/>
                    <a:gd name="T106" fmla="*/ 1604 w 1704"/>
                    <a:gd name="T107" fmla="*/ 1260 h 1446"/>
                    <a:gd name="T108" fmla="*/ 1556 w 1704"/>
                    <a:gd name="T109" fmla="*/ 1312 h 1446"/>
                    <a:gd name="T110" fmla="*/ 1520 w 1704"/>
                    <a:gd name="T111" fmla="*/ 1380 h 1446"/>
                    <a:gd name="T112" fmla="*/ 1092 w 1704"/>
                    <a:gd name="T113" fmla="*/ 1380 h 1446"/>
                    <a:gd name="T114" fmla="*/ 1124 w 1704"/>
                    <a:gd name="T115" fmla="*/ 1284 h 1446"/>
                    <a:gd name="T116" fmla="*/ 1068 w 1704"/>
                    <a:gd name="T117" fmla="*/ 1340 h 1446"/>
                    <a:gd name="T118" fmla="*/ 1020 w 1704"/>
                    <a:gd name="T119" fmla="*/ 1292 h 1446"/>
                    <a:gd name="T120" fmla="*/ 704 w 1704"/>
                    <a:gd name="T121" fmla="*/ 1264 h 1446"/>
                    <a:gd name="T122" fmla="*/ 140 w 1704"/>
                    <a:gd name="T123" fmla="*/ 1292 h 14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704" h="1446">
                      <a:moveTo>
                        <a:pt x="140" y="1292"/>
                      </a:moveTo>
                      <a:lnTo>
                        <a:pt x="140" y="888"/>
                      </a:lnTo>
                      <a:lnTo>
                        <a:pt x="0" y="888"/>
                      </a:lnTo>
                      <a:lnTo>
                        <a:pt x="16" y="688"/>
                      </a:lnTo>
                      <a:lnTo>
                        <a:pt x="12" y="492"/>
                      </a:lnTo>
                      <a:lnTo>
                        <a:pt x="20" y="404"/>
                      </a:lnTo>
                      <a:lnTo>
                        <a:pt x="40" y="68"/>
                      </a:lnTo>
                      <a:lnTo>
                        <a:pt x="452" y="68"/>
                      </a:lnTo>
                      <a:lnTo>
                        <a:pt x="588" y="52"/>
                      </a:lnTo>
                      <a:lnTo>
                        <a:pt x="636" y="0"/>
                      </a:lnTo>
                      <a:lnTo>
                        <a:pt x="660" y="20"/>
                      </a:lnTo>
                      <a:lnTo>
                        <a:pt x="664" y="56"/>
                      </a:lnTo>
                      <a:lnTo>
                        <a:pt x="660" y="80"/>
                      </a:lnTo>
                      <a:lnTo>
                        <a:pt x="700" y="104"/>
                      </a:lnTo>
                      <a:lnTo>
                        <a:pt x="736" y="80"/>
                      </a:lnTo>
                      <a:lnTo>
                        <a:pt x="872" y="136"/>
                      </a:lnTo>
                      <a:lnTo>
                        <a:pt x="968" y="136"/>
                      </a:lnTo>
                      <a:cubicBezTo>
                        <a:pt x="961" y="147"/>
                        <a:pt x="959" y="167"/>
                        <a:pt x="952" y="176"/>
                      </a:cubicBezTo>
                      <a:cubicBezTo>
                        <a:pt x="947" y="182"/>
                        <a:pt x="912" y="197"/>
                        <a:pt x="900" y="200"/>
                      </a:cubicBezTo>
                      <a:cubicBezTo>
                        <a:pt x="885" y="222"/>
                        <a:pt x="900" y="205"/>
                        <a:pt x="880" y="216"/>
                      </a:cubicBezTo>
                      <a:cubicBezTo>
                        <a:pt x="872" y="221"/>
                        <a:pt x="856" y="232"/>
                        <a:pt x="856" y="232"/>
                      </a:cubicBezTo>
                      <a:cubicBezTo>
                        <a:pt x="847" y="260"/>
                        <a:pt x="856" y="253"/>
                        <a:pt x="836" y="260"/>
                      </a:cubicBezTo>
                      <a:cubicBezTo>
                        <a:pt x="835" y="268"/>
                        <a:pt x="830" y="276"/>
                        <a:pt x="832" y="284"/>
                      </a:cubicBezTo>
                      <a:cubicBezTo>
                        <a:pt x="833" y="288"/>
                        <a:pt x="840" y="290"/>
                        <a:pt x="844" y="288"/>
                      </a:cubicBezTo>
                      <a:cubicBezTo>
                        <a:pt x="848" y="286"/>
                        <a:pt x="844" y="278"/>
                        <a:pt x="848" y="276"/>
                      </a:cubicBezTo>
                      <a:cubicBezTo>
                        <a:pt x="856" y="271"/>
                        <a:pt x="885" y="268"/>
                        <a:pt x="896" y="268"/>
                      </a:cubicBezTo>
                      <a:lnTo>
                        <a:pt x="892" y="300"/>
                      </a:lnTo>
                      <a:lnTo>
                        <a:pt x="936" y="292"/>
                      </a:lnTo>
                      <a:cubicBezTo>
                        <a:pt x="951" y="269"/>
                        <a:pt x="968" y="272"/>
                        <a:pt x="992" y="264"/>
                      </a:cubicBezTo>
                      <a:cubicBezTo>
                        <a:pt x="1003" y="247"/>
                        <a:pt x="1000" y="227"/>
                        <a:pt x="1020" y="220"/>
                      </a:cubicBezTo>
                      <a:cubicBezTo>
                        <a:pt x="1025" y="206"/>
                        <a:pt x="1034" y="202"/>
                        <a:pt x="1048" y="196"/>
                      </a:cubicBezTo>
                      <a:cubicBezTo>
                        <a:pt x="1061" y="190"/>
                        <a:pt x="1091" y="183"/>
                        <a:pt x="1056" y="192"/>
                      </a:cubicBezTo>
                      <a:cubicBezTo>
                        <a:pt x="1045" y="209"/>
                        <a:pt x="1032" y="222"/>
                        <a:pt x="1052" y="248"/>
                      </a:cubicBezTo>
                      <a:cubicBezTo>
                        <a:pt x="1057" y="255"/>
                        <a:pt x="1076" y="240"/>
                        <a:pt x="1076" y="240"/>
                      </a:cubicBezTo>
                      <a:cubicBezTo>
                        <a:pt x="1094" y="245"/>
                        <a:pt x="1101" y="244"/>
                        <a:pt x="1112" y="260"/>
                      </a:cubicBezTo>
                      <a:cubicBezTo>
                        <a:pt x="1129" y="254"/>
                        <a:pt x="1143" y="258"/>
                        <a:pt x="1160" y="264"/>
                      </a:cubicBezTo>
                      <a:cubicBezTo>
                        <a:pt x="1168" y="239"/>
                        <a:pt x="1194" y="251"/>
                        <a:pt x="1216" y="244"/>
                      </a:cubicBezTo>
                      <a:cubicBezTo>
                        <a:pt x="1220" y="240"/>
                        <a:pt x="1223" y="235"/>
                        <a:pt x="1228" y="232"/>
                      </a:cubicBezTo>
                      <a:cubicBezTo>
                        <a:pt x="1235" y="228"/>
                        <a:pt x="1252" y="224"/>
                        <a:pt x="1252" y="224"/>
                      </a:cubicBezTo>
                      <a:cubicBezTo>
                        <a:pt x="1301" y="234"/>
                        <a:pt x="1254" y="218"/>
                        <a:pt x="1276" y="240"/>
                      </a:cubicBezTo>
                      <a:cubicBezTo>
                        <a:pt x="1287" y="251"/>
                        <a:pt x="1305" y="246"/>
                        <a:pt x="1320" y="248"/>
                      </a:cubicBezTo>
                      <a:cubicBezTo>
                        <a:pt x="1324" y="268"/>
                        <a:pt x="1324" y="277"/>
                        <a:pt x="1344" y="284"/>
                      </a:cubicBezTo>
                      <a:cubicBezTo>
                        <a:pt x="1335" y="319"/>
                        <a:pt x="1318" y="295"/>
                        <a:pt x="1292" y="312"/>
                      </a:cubicBezTo>
                      <a:cubicBezTo>
                        <a:pt x="1278" y="310"/>
                        <a:pt x="1258" y="304"/>
                        <a:pt x="1244" y="312"/>
                      </a:cubicBezTo>
                      <a:cubicBezTo>
                        <a:pt x="1240" y="314"/>
                        <a:pt x="1243" y="321"/>
                        <a:pt x="1240" y="324"/>
                      </a:cubicBezTo>
                      <a:cubicBezTo>
                        <a:pt x="1231" y="333"/>
                        <a:pt x="1216" y="330"/>
                        <a:pt x="1204" y="332"/>
                      </a:cubicBezTo>
                      <a:cubicBezTo>
                        <a:pt x="1196" y="357"/>
                        <a:pt x="1184" y="346"/>
                        <a:pt x="1164" y="360"/>
                      </a:cubicBezTo>
                      <a:cubicBezTo>
                        <a:pt x="1156" y="365"/>
                        <a:pt x="1140" y="376"/>
                        <a:pt x="1140" y="376"/>
                      </a:cubicBezTo>
                      <a:cubicBezTo>
                        <a:pt x="1133" y="396"/>
                        <a:pt x="1139" y="412"/>
                        <a:pt x="1120" y="424"/>
                      </a:cubicBezTo>
                      <a:cubicBezTo>
                        <a:pt x="1111" y="452"/>
                        <a:pt x="1104" y="451"/>
                        <a:pt x="1124" y="444"/>
                      </a:cubicBezTo>
                      <a:cubicBezTo>
                        <a:pt x="1129" y="428"/>
                        <a:pt x="1131" y="418"/>
                        <a:pt x="1148" y="412"/>
                      </a:cubicBezTo>
                      <a:cubicBezTo>
                        <a:pt x="1168" y="442"/>
                        <a:pt x="1157" y="561"/>
                        <a:pt x="1144" y="600"/>
                      </a:cubicBezTo>
                      <a:cubicBezTo>
                        <a:pt x="1145" y="632"/>
                        <a:pt x="1143" y="664"/>
                        <a:pt x="1148" y="696"/>
                      </a:cubicBezTo>
                      <a:cubicBezTo>
                        <a:pt x="1149" y="700"/>
                        <a:pt x="1157" y="697"/>
                        <a:pt x="1160" y="700"/>
                      </a:cubicBezTo>
                      <a:cubicBezTo>
                        <a:pt x="1163" y="703"/>
                        <a:pt x="1163" y="708"/>
                        <a:pt x="1164" y="712"/>
                      </a:cubicBezTo>
                      <a:cubicBezTo>
                        <a:pt x="1166" y="726"/>
                        <a:pt x="1168" y="759"/>
                        <a:pt x="1172" y="760"/>
                      </a:cubicBezTo>
                      <a:cubicBezTo>
                        <a:pt x="1177" y="761"/>
                        <a:pt x="1179" y="753"/>
                        <a:pt x="1184" y="752"/>
                      </a:cubicBezTo>
                      <a:cubicBezTo>
                        <a:pt x="1200" y="748"/>
                        <a:pt x="1216" y="748"/>
                        <a:pt x="1232" y="744"/>
                      </a:cubicBezTo>
                      <a:cubicBezTo>
                        <a:pt x="1233" y="739"/>
                        <a:pt x="1233" y="732"/>
                        <a:pt x="1236" y="728"/>
                      </a:cubicBezTo>
                      <a:cubicBezTo>
                        <a:pt x="1239" y="725"/>
                        <a:pt x="1246" y="727"/>
                        <a:pt x="1248" y="724"/>
                      </a:cubicBezTo>
                      <a:cubicBezTo>
                        <a:pt x="1278" y="682"/>
                        <a:pt x="1237" y="713"/>
                        <a:pt x="1268" y="692"/>
                      </a:cubicBezTo>
                      <a:cubicBezTo>
                        <a:pt x="1265" y="666"/>
                        <a:pt x="1269" y="654"/>
                        <a:pt x="1248" y="640"/>
                      </a:cubicBezTo>
                      <a:cubicBezTo>
                        <a:pt x="1242" y="601"/>
                        <a:pt x="1234" y="611"/>
                        <a:pt x="1220" y="580"/>
                      </a:cubicBezTo>
                      <a:cubicBezTo>
                        <a:pt x="1217" y="572"/>
                        <a:pt x="1212" y="556"/>
                        <a:pt x="1212" y="556"/>
                      </a:cubicBezTo>
                      <a:cubicBezTo>
                        <a:pt x="1213" y="529"/>
                        <a:pt x="1213" y="503"/>
                        <a:pt x="1216" y="476"/>
                      </a:cubicBezTo>
                      <a:cubicBezTo>
                        <a:pt x="1217" y="468"/>
                        <a:pt x="1224" y="452"/>
                        <a:pt x="1224" y="452"/>
                      </a:cubicBezTo>
                      <a:cubicBezTo>
                        <a:pt x="1231" y="374"/>
                        <a:pt x="1223" y="425"/>
                        <a:pt x="1248" y="388"/>
                      </a:cubicBezTo>
                      <a:cubicBezTo>
                        <a:pt x="1248" y="388"/>
                        <a:pt x="1260" y="412"/>
                        <a:pt x="1268" y="404"/>
                      </a:cubicBezTo>
                      <a:cubicBezTo>
                        <a:pt x="1274" y="398"/>
                        <a:pt x="1268" y="383"/>
                        <a:pt x="1276" y="380"/>
                      </a:cubicBezTo>
                      <a:cubicBezTo>
                        <a:pt x="1280" y="379"/>
                        <a:pt x="1284" y="377"/>
                        <a:pt x="1288" y="376"/>
                      </a:cubicBezTo>
                      <a:cubicBezTo>
                        <a:pt x="1289" y="372"/>
                        <a:pt x="1293" y="368"/>
                        <a:pt x="1292" y="364"/>
                      </a:cubicBezTo>
                      <a:cubicBezTo>
                        <a:pt x="1286" y="346"/>
                        <a:pt x="1268" y="356"/>
                        <a:pt x="1292" y="348"/>
                      </a:cubicBezTo>
                      <a:cubicBezTo>
                        <a:pt x="1312" y="318"/>
                        <a:pt x="1337" y="334"/>
                        <a:pt x="1376" y="336"/>
                      </a:cubicBezTo>
                      <a:cubicBezTo>
                        <a:pt x="1409" y="344"/>
                        <a:pt x="1412" y="383"/>
                        <a:pt x="1412" y="412"/>
                      </a:cubicBezTo>
                      <a:cubicBezTo>
                        <a:pt x="1419" y="427"/>
                        <a:pt x="1430" y="440"/>
                        <a:pt x="1432" y="456"/>
                      </a:cubicBezTo>
                      <a:cubicBezTo>
                        <a:pt x="1433" y="461"/>
                        <a:pt x="1423" y="460"/>
                        <a:pt x="1420" y="464"/>
                      </a:cubicBezTo>
                      <a:cubicBezTo>
                        <a:pt x="1405" y="481"/>
                        <a:pt x="1405" y="484"/>
                        <a:pt x="1400" y="500"/>
                      </a:cubicBezTo>
                      <a:cubicBezTo>
                        <a:pt x="1409" y="503"/>
                        <a:pt x="1422" y="510"/>
                        <a:pt x="1432" y="500"/>
                      </a:cubicBezTo>
                      <a:cubicBezTo>
                        <a:pt x="1466" y="466"/>
                        <a:pt x="1412" y="488"/>
                        <a:pt x="1448" y="476"/>
                      </a:cubicBezTo>
                      <a:cubicBezTo>
                        <a:pt x="1456" y="451"/>
                        <a:pt x="1470" y="461"/>
                        <a:pt x="1476" y="480"/>
                      </a:cubicBezTo>
                      <a:cubicBezTo>
                        <a:pt x="1477" y="491"/>
                        <a:pt x="1473" y="504"/>
                        <a:pt x="1480" y="512"/>
                      </a:cubicBezTo>
                      <a:cubicBezTo>
                        <a:pt x="1485" y="518"/>
                        <a:pt x="1503" y="508"/>
                        <a:pt x="1504" y="516"/>
                      </a:cubicBezTo>
                      <a:cubicBezTo>
                        <a:pt x="1522" y="622"/>
                        <a:pt x="1529" y="612"/>
                        <a:pt x="1488" y="640"/>
                      </a:cubicBezTo>
                      <a:cubicBezTo>
                        <a:pt x="1481" y="651"/>
                        <a:pt x="1472" y="676"/>
                        <a:pt x="1472" y="676"/>
                      </a:cubicBezTo>
                      <a:cubicBezTo>
                        <a:pt x="1482" y="705"/>
                        <a:pt x="1468" y="676"/>
                        <a:pt x="1520" y="692"/>
                      </a:cubicBezTo>
                      <a:cubicBezTo>
                        <a:pt x="1525" y="693"/>
                        <a:pt x="1524" y="701"/>
                        <a:pt x="1528" y="704"/>
                      </a:cubicBezTo>
                      <a:cubicBezTo>
                        <a:pt x="1533" y="707"/>
                        <a:pt x="1539" y="707"/>
                        <a:pt x="1544" y="708"/>
                      </a:cubicBezTo>
                      <a:cubicBezTo>
                        <a:pt x="1568" y="703"/>
                        <a:pt x="1591" y="698"/>
                        <a:pt x="1612" y="684"/>
                      </a:cubicBezTo>
                      <a:cubicBezTo>
                        <a:pt x="1616" y="672"/>
                        <a:pt x="1636" y="656"/>
                        <a:pt x="1648" y="648"/>
                      </a:cubicBezTo>
                      <a:cubicBezTo>
                        <a:pt x="1655" y="628"/>
                        <a:pt x="1664" y="641"/>
                        <a:pt x="1664" y="624"/>
                      </a:cubicBezTo>
                      <a:lnTo>
                        <a:pt x="1704" y="772"/>
                      </a:lnTo>
                      <a:cubicBezTo>
                        <a:pt x="1697" y="783"/>
                        <a:pt x="1688" y="808"/>
                        <a:pt x="1688" y="808"/>
                      </a:cubicBezTo>
                      <a:cubicBezTo>
                        <a:pt x="1686" y="843"/>
                        <a:pt x="1698" y="877"/>
                        <a:pt x="1664" y="888"/>
                      </a:cubicBezTo>
                      <a:cubicBezTo>
                        <a:pt x="1642" y="910"/>
                        <a:pt x="1658" y="912"/>
                        <a:pt x="1644" y="940"/>
                      </a:cubicBezTo>
                      <a:cubicBezTo>
                        <a:pt x="1640" y="948"/>
                        <a:pt x="1627" y="947"/>
                        <a:pt x="1620" y="952"/>
                      </a:cubicBezTo>
                      <a:cubicBezTo>
                        <a:pt x="1619" y="965"/>
                        <a:pt x="1621" y="979"/>
                        <a:pt x="1616" y="992"/>
                      </a:cubicBezTo>
                      <a:cubicBezTo>
                        <a:pt x="1615" y="996"/>
                        <a:pt x="1607" y="993"/>
                        <a:pt x="1604" y="996"/>
                      </a:cubicBezTo>
                      <a:cubicBezTo>
                        <a:pt x="1601" y="999"/>
                        <a:pt x="1601" y="1004"/>
                        <a:pt x="1600" y="1008"/>
                      </a:cubicBezTo>
                      <a:cubicBezTo>
                        <a:pt x="1603" y="1038"/>
                        <a:pt x="1596" y="1068"/>
                        <a:pt x="1628" y="1076"/>
                      </a:cubicBezTo>
                      <a:cubicBezTo>
                        <a:pt x="1637" y="1090"/>
                        <a:pt x="1636" y="1099"/>
                        <a:pt x="1652" y="1104"/>
                      </a:cubicBezTo>
                      <a:cubicBezTo>
                        <a:pt x="1648" y="1117"/>
                        <a:pt x="1624" y="1132"/>
                        <a:pt x="1624" y="1132"/>
                      </a:cubicBezTo>
                      <a:cubicBezTo>
                        <a:pt x="1615" y="1158"/>
                        <a:pt x="1611" y="1171"/>
                        <a:pt x="1584" y="1180"/>
                      </a:cubicBezTo>
                      <a:cubicBezTo>
                        <a:pt x="1575" y="1193"/>
                        <a:pt x="1576" y="1187"/>
                        <a:pt x="1576" y="1196"/>
                      </a:cubicBezTo>
                      <a:lnTo>
                        <a:pt x="1704" y="1176"/>
                      </a:lnTo>
                      <a:cubicBezTo>
                        <a:pt x="1695" y="1195"/>
                        <a:pt x="1687" y="1208"/>
                        <a:pt x="1680" y="1228"/>
                      </a:cubicBezTo>
                      <a:cubicBezTo>
                        <a:pt x="1678" y="1233"/>
                        <a:pt x="1669" y="1230"/>
                        <a:pt x="1664" y="1232"/>
                      </a:cubicBezTo>
                      <a:cubicBezTo>
                        <a:pt x="1643" y="1238"/>
                        <a:pt x="1636" y="1245"/>
                        <a:pt x="1612" y="1248"/>
                      </a:cubicBezTo>
                      <a:cubicBezTo>
                        <a:pt x="1609" y="1252"/>
                        <a:pt x="1605" y="1255"/>
                        <a:pt x="1604" y="1260"/>
                      </a:cubicBezTo>
                      <a:cubicBezTo>
                        <a:pt x="1601" y="1272"/>
                        <a:pt x="1604" y="1285"/>
                        <a:pt x="1600" y="1296"/>
                      </a:cubicBezTo>
                      <a:cubicBezTo>
                        <a:pt x="1599" y="1299"/>
                        <a:pt x="1559" y="1311"/>
                        <a:pt x="1556" y="1312"/>
                      </a:cubicBezTo>
                      <a:cubicBezTo>
                        <a:pt x="1549" y="1333"/>
                        <a:pt x="1548" y="1360"/>
                        <a:pt x="1524" y="1368"/>
                      </a:cubicBezTo>
                      <a:cubicBezTo>
                        <a:pt x="1523" y="1372"/>
                        <a:pt x="1520" y="1380"/>
                        <a:pt x="1520" y="1380"/>
                      </a:cubicBezTo>
                      <a:cubicBezTo>
                        <a:pt x="1364" y="1401"/>
                        <a:pt x="1209" y="1430"/>
                        <a:pt x="1052" y="1444"/>
                      </a:cubicBezTo>
                      <a:cubicBezTo>
                        <a:pt x="1025" y="1446"/>
                        <a:pt x="1069" y="1386"/>
                        <a:pt x="1092" y="1380"/>
                      </a:cubicBezTo>
                      <a:cubicBezTo>
                        <a:pt x="1084" y="1355"/>
                        <a:pt x="1077" y="1311"/>
                        <a:pt x="1096" y="1292"/>
                      </a:cubicBezTo>
                      <a:cubicBezTo>
                        <a:pt x="1101" y="1287"/>
                        <a:pt x="1142" y="1284"/>
                        <a:pt x="1124" y="1284"/>
                      </a:cubicBezTo>
                      <a:cubicBezTo>
                        <a:pt x="1117" y="1284"/>
                        <a:pt x="1111" y="1287"/>
                        <a:pt x="1104" y="1288"/>
                      </a:cubicBezTo>
                      <a:cubicBezTo>
                        <a:pt x="1078" y="1305"/>
                        <a:pt x="1098" y="1330"/>
                        <a:pt x="1068" y="1340"/>
                      </a:cubicBezTo>
                      <a:cubicBezTo>
                        <a:pt x="1028" y="1327"/>
                        <a:pt x="1105" y="1356"/>
                        <a:pt x="1052" y="1292"/>
                      </a:cubicBezTo>
                      <a:cubicBezTo>
                        <a:pt x="1045" y="1284"/>
                        <a:pt x="1031" y="1292"/>
                        <a:pt x="1020" y="1292"/>
                      </a:cubicBezTo>
                      <a:lnTo>
                        <a:pt x="724" y="1316"/>
                      </a:lnTo>
                      <a:lnTo>
                        <a:pt x="704" y="1264"/>
                      </a:lnTo>
                      <a:lnTo>
                        <a:pt x="496" y="1296"/>
                      </a:lnTo>
                      <a:lnTo>
                        <a:pt x="140" y="129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15" name="Freeform 11"/>
                <p:cNvSpPr>
                  <a:spLocks/>
                </p:cNvSpPr>
                <p:nvPr/>
              </p:nvSpPr>
              <p:spPr bwMode="auto">
                <a:xfrm>
                  <a:off x="4520" y="864"/>
                  <a:ext cx="420" cy="736"/>
                </a:xfrm>
                <a:custGeom>
                  <a:avLst/>
                  <a:gdLst>
                    <a:gd name="T0" fmla="*/ 0 w 420"/>
                    <a:gd name="T1" fmla="*/ 328 h 736"/>
                    <a:gd name="T2" fmla="*/ 144 w 420"/>
                    <a:gd name="T3" fmla="*/ 280 h 736"/>
                    <a:gd name="T4" fmla="*/ 180 w 420"/>
                    <a:gd name="T5" fmla="*/ 208 h 736"/>
                    <a:gd name="T6" fmla="*/ 180 w 420"/>
                    <a:gd name="T7" fmla="*/ 128 h 736"/>
                    <a:gd name="T8" fmla="*/ 216 w 420"/>
                    <a:gd name="T9" fmla="*/ 16 h 736"/>
                    <a:gd name="T10" fmla="*/ 228 w 420"/>
                    <a:gd name="T11" fmla="*/ 4 h 736"/>
                    <a:gd name="T12" fmla="*/ 248 w 420"/>
                    <a:gd name="T13" fmla="*/ 24 h 736"/>
                    <a:gd name="T14" fmla="*/ 276 w 420"/>
                    <a:gd name="T15" fmla="*/ 0 h 736"/>
                    <a:gd name="T16" fmla="*/ 320 w 420"/>
                    <a:gd name="T17" fmla="*/ 8 h 736"/>
                    <a:gd name="T18" fmla="*/ 372 w 420"/>
                    <a:gd name="T19" fmla="*/ 108 h 736"/>
                    <a:gd name="T20" fmla="*/ 392 w 420"/>
                    <a:gd name="T21" fmla="*/ 148 h 736"/>
                    <a:gd name="T22" fmla="*/ 420 w 420"/>
                    <a:gd name="T23" fmla="*/ 168 h 736"/>
                    <a:gd name="T24" fmla="*/ 412 w 420"/>
                    <a:gd name="T25" fmla="*/ 192 h 736"/>
                    <a:gd name="T26" fmla="*/ 372 w 420"/>
                    <a:gd name="T27" fmla="*/ 212 h 736"/>
                    <a:gd name="T28" fmla="*/ 356 w 420"/>
                    <a:gd name="T29" fmla="*/ 260 h 736"/>
                    <a:gd name="T30" fmla="*/ 300 w 420"/>
                    <a:gd name="T31" fmla="*/ 280 h 736"/>
                    <a:gd name="T32" fmla="*/ 292 w 420"/>
                    <a:gd name="T33" fmla="*/ 320 h 736"/>
                    <a:gd name="T34" fmla="*/ 268 w 420"/>
                    <a:gd name="T35" fmla="*/ 336 h 736"/>
                    <a:gd name="T36" fmla="*/ 232 w 420"/>
                    <a:gd name="T37" fmla="*/ 388 h 736"/>
                    <a:gd name="T38" fmla="*/ 228 w 420"/>
                    <a:gd name="T39" fmla="*/ 420 h 736"/>
                    <a:gd name="T40" fmla="*/ 236 w 420"/>
                    <a:gd name="T41" fmla="*/ 396 h 736"/>
                    <a:gd name="T42" fmla="*/ 232 w 420"/>
                    <a:gd name="T43" fmla="*/ 408 h 736"/>
                    <a:gd name="T44" fmla="*/ 252 w 420"/>
                    <a:gd name="T45" fmla="*/ 516 h 736"/>
                    <a:gd name="T46" fmla="*/ 244 w 420"/>
                    <a:gd name="T47" fmla="*/ 540 h 736"/>
                    <a:gd name="T48" fmla="*/ 240 w 420"/>
                    <a:gd name="T49" fmla="*/ 552 h 736"/>
                    <a:gd name="T50" fmla="*/ 280 w 420"/>
                    <a:gd name="T51" fmla="*/ 556 h 736"/>
                    <a:gd name="T52" fmla="*/ 284 w 420"/>
                    <a:gd name="T53" fmla="*/ 580 h 736"/>
                    <a:gd name="T54" fmla="*/ 308 w 420"/>
                    <a:gd name="T55" fmla="*/ 572 h 736"/>
                    <a:gd name="T56" fmla="*/ 304 w 420"/>
                    <a:gd name="T57" fmla="*/ 556 h 736"/>
                    <a:gd name="T58" fmla="*/ 288 w 420"/>
                    <a:gd name="T59" fmla="*/ 540 h 736"/>
                    <a:gd name="T60" fmla="*/ 304 w 420"/>
                    <a:gd name="T61" fmla="*/ 544 h 736"/>
                    <a:gd name="T62" fmla="*/ 308 w 420"/>
                    <a:gd name="T63" fmla="*/ 556 h 736"/>
                    <a:gd name="T64" fmla="*/ 320 w 420"/>
                    <a:gd name="T65" fmla="*/ 560 h 736"/>
                    <a:gd name="T66" fmla="*/ 308 w 420"/>
                    <a:gd name="T67" fmla="*/ 600 h 736"/>
                    <a:gd name="T68" fmla="*/ 272 w 420"/>
                    <a:gd name="T69" fmla="*/ 600 h 736"/>
                    <a:gd name="T70" fmla="*/ 252 w 420"/>
                    <a:gd name="T71" fmla="*/ 616 h 736"/>
                    <a:gd name="T72" fmla="*/ 244 w 420"/>
                    <a:gd name="T73" fmla="*/ 628 h 736"/>
                    <a:gd name="T74" fmla="*/ 216 w 420"/>
                    <a:gd name="T75" fmla="*/ 636 h 736"/>
                    <a:gd name="T76" fmla="*/ 164 w 420"/>
                    <a:gd name="T77" fmla="*/ 672 h 736"/>
                    <a:gd name="T78" fmla="*/ 132 w 420"/>
                    <a:gd name="T79" fmla="*/ 696 h 736"/>
                    <a:gd name="T80" fmla="*/ 108 w 420"/>
                    <a:gd name="T81" fmla="*/ 736 h 736"/>
                    <a:gd name="T82" fmla="*/ 84 w 420"/>
                    <a:gd name="T83" fmla="*/ 636 h 736"/>
                    <a:gd name="T84" fmla="*/ 76 w 420"/>
                    <a:gd name="T85" fmla="*/ 544 h 736"/>
                    <a:gd name="T86" fmla="*/ 56 w 420"/>
                    <a:gd name="T87" fmla="*/ 496 h 736"/>
                    <a:gd name="T88" fmla="*/ 36 w 420"/>
                    <a:gd name="T89" fmla="*/ 472 h 736"/>
                    <a:gd name="T90" fmla="*/ 48 w 420"/>
                    <a:gd name="T91" fmla="*/ 436 h 736"/>
                    <a:gd name="T92" fmla="*/ 8 w 420"/>
                    <a:gd name="T93" fmla="*/ 380 h 736"/>
                    <a:gd name="T94" fmla="*/ 0 w 420"/>
                    <a:gd name="T95" fmla="*/ 328 h 7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420" h="736">
                      <a:moveTo>
                        <a:pt x="0" y="328"/>
                      </a:moveTo>
                      <a:lnTo>
                        <a:pt x="144" y="280"/>
                      </a:lnTo>
                      <a:lnTo>
                        <a:pt x="180" y="208"/>
                      </a:lnTo>
                      <a:lnTo>
                        <a:pt x="180" y="128"/>
                      </a:lnTo>
                      <a:cubicBezTo>
                        <a:pt x="192" y="91"/>
                        <a:pt x="202" y="53"/>
                        <a:pt x="216" y="16"/>
                      </a:cubicBezTo>
                      <a:cubicBezTo>
                        <a:pt x="218" y="11"/>
                        <a:pt x="222" y="4"/>
                        <a:pt x="228" y="4"/>
                      </a:cubicBezTo>
                      <a:cubicBezTo>
                        <a:pt x="237" y="4"/>
                        <a:pt x="240" y="19"/>
                        <a:pt x="248" y="24"/>
                      </a:cubicBezTo>
                      <a:cubicBezTo>
                        <a:pt x="263" y="14"/>
                        <a:pt x="259" y="6"/>
                        <a:pt x="276" y="0"/>
                      </a:cubicBezTo>
                      <a:cubicBezTo>
                        <a:pt x="291" y="3"/>
                        <a:pt x="305" y="8"/>
                        <a:pt x="320" y="8"/>
                      </a:cubicBezTo>
                      <a:lnTo>
                        <a:pt x="372" y="108"/>
                      </a:lnTo>
                      <a:lnTo>
                        <a:pt x="392" y="148"/>
                      </a:lnTo>
                      <a:lnTo>
                        <a:pt x="420" y="168"/>
                      </a:lnTo>
                      <a:lnTo>
                        <a:pt x="412" y="192"/>
                      </a:lnTo>
                      <a:cubicBezTo>
                        <a:pt x="399" y="199"/>
                        <a:pt x="384" y="204"/>
                        <a:pt x="372" y="212"/>
                      </a:cubicBezTo>
                      <a:cubicBezTo>
                        <a:pt x="356" y="223"/>
                        <a:pt x="368" y="248"/>
                        <a:pt x="356" y="260"/>
                      </a:cubicBezTo>
                      <a:cubicBezTo>
                        <a:pt x="336" y="280"/>
                        <a:pt x="328" y="277"/>
                        <a:pt x="300" y="280"/>
                      </a:cubicBezTo>
                      <a:cubicBezTo>
                        <a:pt x="296" y="293"/>
                        <a:pt x="299" y="309"/>
                        <a:pt x="292" y="320"/>
                      </a:cubicBezTo>
                      <a:cubicBezTo>
                        <a:pt x="287" y="328"/>
                        <a:pt x="268" y="336"/>
                        <a:pt x="268" y="336"/>
                      </a:cubicBezTo>
                      <a:cubicBezTo>
                        <a:pt x="256" y="354"/>
                        <a:pt x="251" y="382"/>
                        <a:pt x="232" y="388"/>
                      </a:cubicBezTo>
                      <a:cubicBezTo>
                        <a:pt x="231" y="399"/>
                        <a:pt x="223" y="410"/>
                        <a:pt x="228" y="420"/>
                      </a:cubicBezTo>
                      <a:cubicBezTo>
                        <a:pt x="232" y="428"/>
                        <a:pt x="233" y="404"/>
                        <a:pt x="236" y="396"/>
                      </a:cubicBezTo>
                      <a:cubicBezTo>
                        <a:pt x="237" y="392"/>
                        <a:pt x="232" y="408"/>
                        <a:pt x="232" y="408"/>
                      </a:cubicBezTo>
                      <a:cubicBezTo>
                        <a:pt x="230" y="453"/>
                        <a:pt x="205" y="507"/>
                        <a:pt x="252" y="516"/>
                      </a:cubicBezTo>
                      <a:cubicBezTo>
                        <a:pt x="249" y="524"/>
                        <a:pt x="247" y="532"/>
                        <a:pt x="244" y="540"/>
                      </a:cubicBezTo>
                      <a:cubicBezTo>
                        <a:pt x="243" y="544"/>
                        <a:pt x="240" y="552"/>
                        <a:pt x="240" y="552"/>
                      </a:cubicBezTo>
                      <a:cubicBezTo>
                        <a:pt x="253" y="553"/>
                        <a:pt x="269" y="549"/>
                        <a:pt x="280" y="556"/>
                      </a:cubicBezTo>
                      <a:cubicBezTo>
                        <a:pt x="287" y="560"/>
                        <a:pt x="277" y="576"/>
                        <a:pt x="284" y="580"/>
                      </a:cubicBezTo>
                      <a:cubicBezTo>
                        <a:pt x="291" y="584"/>
                        <a:pt x="308" y="572"/>
                        <a:pt x="308" y="572"/>
                      </a:cubicBezTo>
                      <a:cubicBezTo>
                        <a:pt x="307" y="567"/>
                        <a:pt x="307" y="560"/>
                        <a:pt x="304" y="556"/>
                      </a:cubicBezTo>
                      <a:cubicBezTo>
                        <a:pt x="301" y="553"/>
                        <a:pt x="271" y="551"/>
                        <a:pt x="288" y="540"/>
                      </a:cubicBezTo>
                      <a:cubicBezTo>
                        <a:pt x="293" y="537"/>
                        <a:pt x="299" y="543"/>
                        <a:pt x="304" y="544"/>
                      </a:cubicBezTo>
                      <a:cubicBezTo>
                        <a:pt x="305" y="548"/>
                        <a:pt x="305" y="553"/>
                        <a:pt x="308" y="556"/>
                      </a:cubicBezTo>
                      <a:cubicBezTo>
                        <a:pt x="311" y="559"/>
                        <a:pt x="319" y="556"/>
                        <a:pt x="320" y="560"/>
                      </a:cubicBezTo>
                      <a:cubicBezTo>
                        <a:pt x="325" y="579"/>
                        <a:pt x="313" y="597"/>
                        <a:pt x="308" y="600"/>
                      </a:cubicBezTo>
                      <a:lnTo>
                        <a:pt x="272" y="600"/>
                      </a:lnTo>
                      <a:cubicBezTo>
                        <a:pt x="249" y="634"/>
                        <a:pt x="280" y="594"/>
                        <a:pt x="252" y="616"/>
                      </a:cubicBezTo>
                      <a:cubicBezTo>
                        <a:pt x="248" y="619"/>
                        <a:pt x="248" y="625"/>
                        <a:pt x="244" y="628"/>
                      </a:cubicBezTo>
                      <a:cubicBezTo>
                        <a:pt x="241" y="630"/>
                        <a:pt x="217" y="636"/>
                        <a:pt x="216" y="636"/>
                      </a:cubicBezTo>
                      <a:cubicBezTo>
                        <a:pt x="198" y="663"/>
                        <a:pt x="202" y="667"/>
                        <a:pt x="164" y="672"/>
                      </a:cubicBezTo>
                      <a:cubicBezTo>
                        <a:pt x="151" y="680"/>
                        <a:pt x="139" y="681"/>
                        <a:pt x="132" y="696"/>
                      </a:cubicBezTo>
                      <a:cubicBezTo>
                        <a:pt x="124" y="714"/>
                        <a:pt x="126" y="727"/>
                        <a:pt x="108" y="736"/>
                      </a:cubicBezTo>
                      <a:lnTo>
                        <a:pt x="84" y="636"/>
                      </a:lnTo>
                      <a:lnTo>
                        <a:pt x="76" y="544"/>
                      </a:lnTo>
                      <a:lnTo>
                        <a:pt x="56" y="496"/>
                      </a:lnTo>
                      <a:lnTo>
                        <a:pt x="36" y="472"/>
                      </a:lnTo>
                      <a:lnTo>
                        <a:pt x="48" y="436"/>
                      </a:lnTo>
                      <a:lnTo>
                        <a:pt x="8" y="380"/>
                      </a:lnTo>
                      <a:lnTo>
                        <a:pt x="0" y="328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13" name="Freeform 9"/>
                <p:cNvSpPr>
                  <a:spLocks/>
                </p:cNvSpPr>
                <p:nvPr/>
              </p:nvSpPr>
              <p:spPr bwMode="auto">
                <a:xfrm>
                  <a:off x="4020" y="1192"/>
                  <a:ext cx="631" cy="1032"/>
                </a:xfrm>
                <a:custGeom>
                  <a:avLst/>
                  <a:gdLst>
                    <a:gd name="T0" fmla="*/ 108 w 631"/>
                    <a:gd name="T1" fmla="*/ 448 h 1032"/>
                    <a:gd name="T2" fmla="*/ 140 w 631"/>
                    <a:gd name="T3" fmla="*/ 428 h 1032"/>
                    <a:gd name="T4" fmla="*/ 148 w 631"/>
                    <a:gd name="T5" fmla="*/ 416 h 1032"/>
                    <a:gd name="T6" fmla="*/ 180 w 631"/>
                    <a:gd name="T7" fmla="*/ 408 h 1032"/>
                    <a:gd name="T8" fmla="*/ 196 w 631"/>
                    <a:gd name="T9" fmla="*/ 352 h 1032"/>
                    <a:gd name="T10" fmla="*/ 192 w 631"/>
                    <a:gd name="T11" fmla="*/ 340 h 1032"/>
                    <a:gd name="T12" fmla="*/ 180 w 631"/>
                    <a:gd name="T13" fmla="*/ 336 h 1032"/>
                    <a:gd name="T14" fmla="*/ 172 w 631"/>
                    <a:gd name="T15" fmla="*/ 312 h 1032"/>
                    <a:gd name="T16" fmla="*/ 288 w 631"/>
                    <a:gd name="T17" fmla="*/ 260 h 1032"/>
                    <a:gd name="T18" fmla="*/ 328 w 631"/>
                    <a:gd name="T19" fmla="*/ 248 h 1032"/>
                    <a:gd name="T20" fmla="*/ 336 w 631"/>
                    <a:gd name="T21" fmla="*/ 176 h 1032"/>
                    <a:gd name="T22" fmla="*/ 328 w 631"/>
                    <a:gd name="T23" fmla="*/ 152 h 1032"/>
                    <a:gd name="T24" fmla="*/ 376 w 631"/>
                    <a:gd name="T25" fmla="*/ 76 h 1032"/>
                    <a:gd name="T26" fmla="*/ 396 w 631"/>
                    <a:gd name="T27" fmla="*/ 40 h 1032"/>
                    <a:gd name="T28" fmla="*/ 464 w 631"/>
                    <a:gd name="T29" fmla="*/ 16 h 1032"/>
                    <a:gd name="T30" fmla="*/ 504 w 631"/>
                    <a:gd name="T31" fmla="*/ 0 h 1032"/>
                    <a:gd name="T32" fmla="*/ 516 w 631"/>
                    <a:gd name="T33" fmla="*/ 64 h 1032"/>
                    <a:gd name="T34" fmla="*/ 548 w 631"/>
                    <a:gd name="T35" fmla="*/ 112 h 1032"/>
                    <a:gd name="T36" fmla="*/ 548 w 631"/>
                    <a:gd name="T37" fmla="*/ 148 h 1032"/>
                    <a:gd name="T38" fmla="*/ 568 w 631"/>
                    <a:gd name="T39" fmla="*/ 168 h 1032"/>
                    <a:gd name="T40" fmla="*/ 616 w 631"/>
                    <a:gd name="T41" fmla="*/ 384 h 1032"/>
                    <a:gd name="T42" fmla="*/ 604 w 631"/>
                    <a:gd name="T43" fmla="*/ 432 h 1032"/>
                    <a:gd name="T44" fmla="*/ 592 w 631"/>
                    <a:gd name="T45" fmla="*/ 484 h 1032"/>
                    <a:gd name="T46" fmla="*/ 620 w 631"/>
                    <a:gd name="T47" fmla="*/ 500 h 1032"/>
                    <a:gd name="T48" fmla="*/ 588 w 631"/>
                    <a:gd name="T49" fmla="*/ 628 h 1032"/>
                    <a:gd name="T50" fmla="*/ 544 w 631"/>
                    <a:gd name="T51" fmla="*/ 612 h 1032"/>
                    <a:gd name="T52" fmla="*/ 576 w 631"/>
                    <a:gd name="T53" fmla="*/ 676 h 1032"/>
                    <a:gd name="T54" fmla="*/ 572 w 631"/>
                    <a:gd name="T55" fmla="*/ 748 h 1032"/>
                    <a:gd name="T56" fmla="*/ 560 w 631"/>
                    <a:gd name="T57" fmla="*/ 844 h 1032"/>
                    <a:gd name="T58" fmla="*/ 540 w 631"/>
                    <a:gd name="T59" fmla="*/ 808 h 1032"/>
                    <a:gd name="T60" fmla="*/ 544 w 631"/>
                    <a:gd name="T61" fmla="*/ 756 h 1032"/>
                    <a:gd name="T62" fmla="*/ 496 w 631"/>
                    <a:gd name="T63" fmla="*/ 700 h 1032"/>
                    <a:gd name="T64" fmla="*/ 504 w 631"/>
                    <a:gd name="T65" fmla="*/ 668 h 1032"/>
                    <a:gd name="T66" fmla="*/ 488 w 631"/>
                    <a:gd name="T67" fmla="*/ 628 h 1032"/>
                    <a:gd name="T68" fmla="*/ 464 w 631"/>
                    <a:gd name="T69" fmla="*/ 628 h 1032"/>
                    <a:gd name="T70" fmla="*/ 464 w 631"/>
                    <a:gd name="T71" fmla="*/ 684 h 1032"/>
                    <a:gd name="T72" fmla="*/ 480 w 631"/>
                    <a:gd name="T73" fmla="*/ 704 h 1032"/>
                    <a:gd name="T74" fmla="*/ 484 w 631"/>
                    <a:gd name="T75" fmla="*/ 764 h 1032"/>
                    <a:gd name="T76" fmla="*/ 500 w 631"/>
                    <a:gd name="T77" fmla="*/ 772 h 1032"/>
                    <a:gd name="T78" fmla="*/ 476 w 631"/>
                    <a:gd name="T79" fmla="*/ 788 h 1032"/>
                    <a:gd name="T80" fmla="*/ 504 w 631"/>
                    <a:gd name="T81" fmla="*/ 808 h 1032"/>
                    <a:gd name="T82" fmla="*/ 540 w 631"/>
                    <a:gd name="T83" fmla="*/ 864 h 1032"/>
                    <a:gd name="T84" fmla="*/ 556 w 631"/>
                    <a:gd name="T85" fmla="*/ 904 h 1032"/>
                    <a:gd name="T86" fmla="*/ 144 w 631"/>
                    <a:gd name="T87" fmla="*/ 1004 h 1032"/>
                    <a:gd name="T88" fmla="*/ 0 w 631"/>
                    <a:gd name="T89" fmla="*/ 1032 h 1032"/>
                    <a:gd name="T90" fmla="*/ 44 w 631"/>
                    <a:gd name="T91" fmla="*/ 1000 h 1032"/>
                    <a:gd name="T92" fmla="*/ 52 w 631"/>
                    <a:gd name="T93" fmla="*/ 972 h 1032"/>
                    <a:gd name="T94" fmla="*/ 80 w 631"/>
                    <a:gd name="T95" fmla="*/ 964 h 1032"/>
                    <a:gd name="T96" fmla="*/ 68 w 631"/>
                    <a:gd name="T97" fmla="*/ 908 h 1032"/>
                    <a:gd name="T98" fmla="*/ 64 w 631"/>
                    <a:gd name="T99" fmla="*/ 896 h 1032"/>
                    <a:gd name="T100" fmla="*/ 56 w 631"/>
                    <a:gd name="T101" fmla="*/ 884 h 1032"/>
                    <a:gd name="T102" fmla="*/ 48 w 631"/>
                    <a:gd name="T103" fmla="*/ 860 h 1032"/>
                    <a:gd name="T104" fmla="*/ 52 w 631"/>
                    <a:gd name="T105" fmla="*/ 824 h 1032"/>
                    <a:gd name="T106" fmla="*/ 64 w 631"/>
                    <a:gd name="T107" fmla="*/ 820 h 1032"/>
                    <a:gd name="T108" fmla="*/ 68 w 631"/>
                    <a:gd name="T109" fmla="*/ 772 h 1032"/>
                    <a:gd name="T110" fmla="*/ 92 w 631"/>
                    <a:gd name="T111" fmla="*/ 756 h 1032"/>
                    <a:gd name="T112" fmla="*/ 124 w 631"/>
                    <a:gd name="T113" fmla="*/ 684 h 1032"/>
                    <a:gd name="T114" fmla="*/ 144 w 631"/>
                    <a:gd name="T115" fmla="*/ 648 h 1032"/>
                    <a:gd name="T116" fmla="*/ 144 w 631"/>
                    <a:gd name="T117" fmla="*/ 588 h 1032"/>
                    <a:gd name="T118" fmla="*/ 108 w 631"/>
                    <a:gd name="T119" fmla="*/ 44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631" h="1032">
                      <a:moveTo>
                        <a:pt x="108" y="448"/>
                      </a:moveTo>
                      <a:cubicBezTo>
                        <a:pt x="123" y="443"/>
                        <a:pt x="125" y="433"/>
                        <a:pt x="140" y="428"/>
                      </a:cubicBezTo>
                      <a:cubicBezTo>
                        <a:pt x="143" y="424"/>
                        <a:pt x="144" y="418"/>
                        <a:pt x="148" y="416"/>
                      </a:cubicBezTo>
                      <a:cubicBezTo>
                        <a:pt x="158" y="411"/>
                        <a:pt x="180" y="408"/>
                        <a:pt x="180" y="408"/>
                      </a:cubicBezTo>
                      <a:cubicBezTo>
                        <a:pt x="192" y="390"/>
                        <a:pt x="189" y="372"/>
                        <a:pt x="196" y="352"/>
                      </a:cubicBezTo>
                      <a:cubicBezTo>
                        <a:pt x="195" y="348"/>
                        <a:pt x="195" y="343"/>
                        <a:pt x="192" y="340"/>
                      </a:cubicBezTo>
                      <a:cubicBezTo>
                        <a:pt x="189" y="337"/>
                        <a:pt x="182" y="339"/>
                        <a:pt x="180" y="336"/>
                      </a:cubicBezTo>
                      <a:cubicBezTo>
                        <a:pt x="175" y="329"/>
                        <a:pt x="172" y="312"/>
                        <a:pt x="172" y="312"/>
                      </a:cubicBezTo>
                      <a:cubicBezTo>
                        <a:pt x="184" y="250"/>
                        <a:pt x="229" y="263"/>
                        <a:pt x="288" y="260"/>
                      </a:cubicBezTo>
                      <a:cubicBezTo>
                        <a:pt x="317" y="250"/>
                        <a:pt x="304" y="254"/>
                        <a:pt x="328" y="248"/>
                      </a:cubicBezTo>
                      <a:cubicBezTo>
                        <a:pt x="353" y="231"/>
                        <a:pt x="344" y="201"/>
                        <a:pt x="336" y="176"/>
                      </a:cubicBezTo>
                      <a:cubicBezTo>
                        <a:pt x="334" y="168"/>
                        <a:pt x="317" y="171"/>
                        <a:pt x="328" y="152"/>
                      </a:cubicBezTo>
                      <a:cubicBezTo>
                        <a:pt x="336" y="129"/>
                        <a:pt x="354" y="83"/>
                        <a:pt x="376" y="76"/>
                      </a:cubicBezTo>
                      <a:cubicBezTo>
                        <a:pt x="384" y="65"/>
                        <a:pt x="373" y="47"/>
                        <a:pt x="396" y="40"/>
                      </a:cubicBezTo>
                      <a:cubicBezTo>
                        <a:pt x="406" y="9"/>
                        <a:pt x="431" y="19"/>
                        <a:pt x="464" y="16"/>
                      </a:cubicBezTo>
                      <a:cubicBezTo>
                        <a:pt x="479" y="11"/>
                        <a:pt x="489" y="4"/>
                        <a:pt x="504" y="0"/>
                      </a:cubicBezTo>
                      <a:cubicBezTo>
                        <a:pt x="508" y="67"/>
                        <a:pt x="487" y="64"/>
                        <a:pt x="516" y="64"/>
                      </a:cubicBezTo>
                      <a:lnTo>
                        <a:pt x="548" y="112"/>
                      </a:lnTo>
                      <a:lnTo>
                        <a:pt x="548" y="148"/>
                      </a:lnTo>
                      <a:lnTo>
                        <a:pt x="568" y="168"/>
                      </a:lnTo>
                      <a:lnTo>
                        <a:pt x="616" y="384"/>
                      </a:lnTo>
                      <a:cubicBezTo>
                        <a:pt x="631" y="406"/>
                        <a:pt x="601" y="422"/>
                        <a:pt x="604" y="432"/>
                      </a:cubicBezTo>
                      <a:lnTo>
                        <a:pt x="592" y="484"/>
                      </a:lnTo>
                      <a:lnTo>
                        <a:pt x="620" y="500"/>
                      </a:lnTo>
                      <a:lnTo>
                        <a:pt x="588" y="628"/>
                      </a:lnTo>
                      <a:lnTo>
                        <a:pt x="544" y="612"/>
                      </a:lnTo>
                      <a:lnTo>
                        <a:pt x="576" y="676"/>
                      </a:lnTo>
                      <a:lnTo>
                        <a:pt x="572" y="748"/>
                      </a:lnTo>
                      <a:lnTo>
                        <a:pt x="560" y="844"/>
                      </a:lnTo>
                      <a:lnTo>
                        <a:pt x="540" y="808"/>
                      </a:lnTo>
                      <a:lnTo>
                        <a:pt x="544" y="756"/>
                      </a:lnTo>
                      <a:lnTo>
                        <a:pt x="496" y="700"/>
                      </a:lnTo>
                      <a:lnTo>
                        <a:pt x="504" y="668"/>
                      </a:lnTo>
                      <a:lnTo>
                        <a:pt x="488" y="628"/>
                      </a:lnTo>
                      <a:lnTo>
                        <a:pt x="464" y="628"/>
                      </a:lnTo>
                      <a:lnTo>
                        <a:pt x="464" y="684"/>
                      </a:lnTo>
                      <a:lnTo>
                        <a:pt x="480" y="704"/>
                      </a:lnTo>
                      <a:lnTo>
                        <a:pt x="484" y="764"/>
                      </a:lnTo>
                      <a:cubicBezTo>
                        <a:pt x="489" y="767"/>
                        <a:pt x="502" y="766"/>
                        <a:pt x="500" y="772"/>
                      </a:cubicBezTo>
                      <a:cubicBezTo>
                        <a:pt x="497" y="781"/>
                        <a:pt x="476" y="788"/>
                        <a:pt x="476" y="788"/>
                      </a:cubicBezTo>
                      <a:cubicBezTo>
                        <a:pt x="494" y="794"/>
                        <a:pt x="486" y="802"/>
                        <a:pt x="504" y="808"/>
                      </a:cubicBezTo>
                      <a:cubicBezTo>
                        <a:pt x="525" y="840"/>
                        <a:pt x="494" y="895"/>
                        <a:pt x="540" y="864"/>
                      </a:cubicBezTo>
                      <a:cubicBezTo>
                        <a:pt x="573" y="872"/>
                        <a:pt x="556" y="881"/>
                        <a:pt x="556" y="904"/>
                      </a:cubicBezTo>
                      <a:lnTo>
                        <a:pt x="144" y="1004"/>
                      </a:lnTo>
                      <a:lnTo>
                        <a:pt x="0" y="1032"/>
                      </a:lnTo>
                      <a:cubicBezTo>
                        <a:pt x="15" y="1021"/>
                        <a:pt x="31" y="1012"/>
                        <a:pt x="44" y="1000"/>
                      </a:cubicBezTo>
                      <a:cubicBezTo>
                        <a:pt x="51" y="993"/>
                        <a:pt x="45" y="979"/>
                        <a:pt x="52" y="972"/>
                      </a:cubicBezTo>
                      <a:cubicBezTo>
                        <a:pt x="59" y="965"/>
                        <a:pt x="71" y="967"/>
                        <a:pt x="80" y="964"/>
                      </a:cubicBezTo>
                      <a:cubicBezTo>
                        <a:pt x="88" y="940"/>
                        <a:pt x="96" y="917"/>
                        <a:pt x="68" y="908"/>
                      </a:cubicBezTo>
                      <a:cubicBezTo>
                        <a:pt x="67" y="904"/>
                        <a:pt x="66" y="900"/>
                        <a:pt x="64" y="896"/>
                      </a:cubicBezTo>
                      <a:cubicBezTo>
                        <a:pt x="62" y="892"/>
                        <a:pt x="58" y="888"/>
                        <a:pt x="56" y="884"/>
                      </a:cubicBezTo>
                      <a:cubicBezTo>
                        <a:pt x="53" y="876"/>
                        <a:pt x="48" y="860"/>
                        <a:pt x="48" y="860"/>
                      </a:cubicBezTo>
                      <a:cubicBezTo>
                        <a:pt x="49" y="848"/>
                        <a:pt x="48" y="835"/>
                        <a:pt x="52" y="824"/>
                      </a:cubicBezTo>
                      <a:cubicBezTo>
                        <a:pt x="54" y="820"/>
                        <a:pt x="63" y="824"/>
                        <a:pt x="64" y="820"/>
                      </a:cubicBezTo>
                      <a:cubicBezTo>
                        <a:pt x="69" y="805"/>
                        <a:pt x="62" y="787"/>
                        <a:pt x="68" y="772"/>
                      </a:cubicBezTo>
                      <a:cubicBezTo>
                        <a:pt x="72" y="763"/>
                        <a:pt x="92" y="756"/>
                        <a:pt x="92" y="756"/>
                      </a:cubicBezTo>
                      <a:cubicBezTo>
                        <a:pt x="109" y="730"/>
                        <a:pt x="90" y="695"/>
                        <a:pt x="124" y="684"/>
                      </a:cubicBezTo>
                      <a:cubicBezTo>
                        <a:pt x="128" y="671"/>
                        <a:pt x="144" y="648"/>
                        <a:pt x="144" y="648"/>
                      </a:cubicBezTo>
                      <a:cubicBezTo>
                        <a:pt x="141" y="623"/>
                        <a:pt x="144" y="611"/>
                        <a:pt x="144" y="588"/>
                      </a:cubicBezTo>
                      <a:lnTo>
                        <a:pt x="108" y="44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17" name="Freeform 13"/>
                <p:cNvSpPr>
                  <a:spLocks/>
                </p:cNvSpPr>
                <p:nvPr/>
              </p:nvSpPr>
              <p:spPr bwMode="auto">
                <a:xfrm>
                  <a:off x="978" y="1561"/>
                  <a:ext cx="782" cy="1107"/>
                </a:xfrm>
                <a:custGeom>
                  <a:avLst/>
                  <a:gdLst>
                    <a:gd name="T0" fmla="*/ 70 w 782"/>
                    <a:gd name="T1" fmla="*/ 3 h 1107"/>
                    <a:gd name="T2" fmla="*/ 362 w 782"/>
                    <a:gd name="T3" fmla="*/ 83 h 1107"/>
                    <a:gd name="T4" fmla="*/ 566 w 782"/>
                    <a:gd name="T5" fmla="*/ 127 h 1107"/>
                    <a:gd name="T6" fmla="*/ 782 w 782"/>
                    <a:gd name="T7" fmla="*/ 163 h 1107"/>
                    <a:gd name="T8" fmla="*/ 698 w 782"/>
                    <a:gd name="T9" fmla="*/ 675 h 1107"/>
                    <a:gd name="T10" fmla="*/ 670 w 782"/>
                    <a:gd name="T11" fmla="*/ 771 h 1107"/>
                    <a:gd name="T12" fmla="*/ 638 w 782"/>
                    <a:gd name="T13" fmla="*/ 779 h 1107"/>
                    <a:gd name="T14" fmla="*/ 650 w 782"/>
                    <a:gd name="T15" fmla="*/ 939 h 1107"/>
                    <a:gd name="T16" fmla="*/ 614 w 782"/>
                    <a:gd name="T17" fmla="*/ 995 h 1107"/>
                    <a:gd name="T18" fmla="*/ 590 w 782"/>
                    <a:gd name="T19" fmla="*/ 1043 h 1107"/>
                    <a:gd name="T20" fmla="*/ 602 w 782"/>
                    <a:gd name="T21" fmla="*/ 1087 h 1107"/>
                    <a:gd name="T22" fmla="*/ 598 w 782"/>
                    <a:gd name="T23" fmla="*/ 1099 h 1107"/>
                    <a:gd name="T24" fmla="*/ 586 w 782"/>
                    <a:gd name="T25" fmla="*/ 1107 h 1107"/>
                    <a:gd name="T26" fmla="*/ 398 w 782"/>
                    <a:gd name="T27" fmla="*/ 1095 h 1107"/>
                    <a:gd name="T28" fmla="*/ 302 w 782"/>
                    <a:gd name="T29" fmla="*/ 943 h 1107"/>
                    <a:gd name="T30" fmla="*/ 290 w 782"/>
                    <a:gd name="T31" fmla="*/ 935 h 1107"/>
                    <a:gd name="T32" fmla="*/ 282 w 782"/>
                    <a:gd name="T33" fmla="*/ 911 h 1107"/>
                    <a:gd name="T34" fmla="*/ 254 w 782"/>
                    <a:gd name="T35" fmla="*/ 907 h 1107"/>
                    <a:gd name="T36" fmla="*/ 230 w 782"/>
                    <a:gd name="T37" fmla="*/ 895 h 1107"/>
                    <a:gd name="T38" fmla="*/ 222 w 782"/>
                    <a:gd name="T39" fmla="*/ 871 h 1107"/>
                    <a:gd name="T40" fmla="*/ 174 w 782"/>
                    <a:gd name="T41" fmla="*/ 847 h 1107"/>
                    <a:gd name="T42" fmla="*/ 162 w 782"/>
                    <a:gd name="T43" fmla="*/ 839 h 1107"/>
                    <a:gd name="T44" fmla="*/ 166 w 782"/>
                    <a:gd name="T45" fmla="*/ 791 h 1107"/>
                    <a:gd name="T46" fmla="*/ 162 w 782"/>
                    <a:gd name="T47" fmla="*/ 751 h 1107"/>
                    <a:gd name="T48" fmla="*/ 110 w 782"/>
                    <a:gd name="T49" fmla="*/ 615 h 1107"/>
                    <a:gd name="T50" fmla="*/ 114 w 782"/>
                    <a:gd name="T51" fmla="*/ 591 h 1107"/>
                    <a:gd name="T52" fmla="*/ 126 w 782"/>
                    <a:gd name="T53" fmla="*/ 587 h 1107"/>
                    <a:gd name="T54" fmla="*/ 98 w 782"/>
                    <a:gd name="T55" fmla="*/ 567 h 1107"/>
                    <a:gd name="T56" fmla="*/ 90 w 782"/>
                    <a:gd name="T57" fmla="*/ 543 h 1107"/>
                    <a:gd name="T58" fmla="*/ 86 w 782"/>
                    <a:gd name="T59" fmla="*/ 523 h 1107"/>
                    <a:gd name="T60" fmla="*/ 78 w 782"/>
                    <a:gd name="T61" fmla="*/ 499 h 1107"/>
                    <a:gd name="T62" fmla="*/ 82 w 782"/>
                    <a:gd name="T63" fmla="*/ 487 h 1107"/>
                    <a:gd name="T64" fmla="*/ 94 w 782"/>
                    <a:gd name="T65" fmla="*/ 479 h 1107"/>
                    <a:gd name="T66" fmla="*/ 98 w 782"/>
                    <a:gd name="T67" fmla="*/ 459 h 1107"/>
                    <a:gd name="T68" fmla="*/ 138 w 782"/>
                    <a:gd name="T69" fmla="*/ 451 h 1107"/>
                    <a:gd name="T70" fmla="*/ 106 w 782"/>
                    <a:gd name="T71" fmla="*/ 439 h 1107"/>
                    <a:gd name="T72" fmla="*/ 74 w 782"/>
                    <a:gd name="T73" fmla="*/ 435 h 1107"/>
                    <a:gd name="T74" fmla="*/ 30 w 782"/>
                    <a:gd name="T75" fmla="*/ 363 h 1107"/>
                    <a:gd name="T76" fmla="*/ 26 w 782"/>
                    <a:gd name="T77" fmla="*/ 247 h 1107"/>
                    <a:gd name="T78" fmla="*/ 18 w 782"/>
                    <a:gd name="T79" fmla="*/ 223 h 1107"/>
                    <a:gd name="T80" fmla="*/ 38 w 782"/>
                    <a:gd name="T81" fmla="*/ 99 h 1107"/>
                    <a:gd name="T82" fmla="*/ 62 w 782"/>
                    <a:gd name="T83" fmla="*/ 55 h 1107"/>
                    <a:gd name="T84" fmla="*/ 66 w 782"/>
                    <a:gd name="T85" fmla="*/ 43 h 1107"/>
                    <a:gd name="T86" fmla="*/ 70 w 782"/>
                    <a:gd name="T87" fmla="*/ 15 h 1107"/>
                    <a:gd name="T88" fmla="*/ 78 w 782"/>
                    <a:gd name="T89" fmla="*/ 3 h 1107"/>
                    <a:gd name="T90" fmla="*/ 70 w 782"/>
                    <a:gd name="T91" fmla="*/ 3 h 1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782" h="1107">
                      <a:moveTo>
                        <a:pt x="70" y="3"/>
                      </a:moveTo>
                      <a:lnTo>
                        <a:pt x="362" y="83"/>
                      </a:lnTo>
                      <a:lnTo>
                        <a:pt x="566" y="127"/>
                      </a:lnTo>
                      <a:lnTo>
                        <a:pt x="782" y="163"/>
                      </a:lnTo>
                      <a:lnTo>
                        <a:pt x="698" y="675"/>
                      </a:lnTo>
                      <a:cubicBezTo>
                        <a:pt x="693" y="726"/>
                        <a:pt x="705" y="748"/>
                        <a:pt x="670" y="771"/>
                      </a:cubicBezTo>
                      <a:cubicBezTo>
                        <a:pt x="654" y="747"/>
                        <a:pt x="646" y="756"/>
                        <a:pt x="638" y="779"/>
                      </a:cubicBezTo>
                      <a:cubicBezTo>
                        <a:pt x="633" y="826"/>
                        <a:pt x="598" y="922"/>
                        <a:pt x="650" y="939"/>
                      </a:cubicBezTo>
                      <a:cubicBezTo>
                        <a:pt x="644" y="957"/>
                        <a:pt x="630" y="984"/>
                        <a:pt x="614" y="995"/>
                      </a:cubicBezTo>
                      <a:cubicBezTo>
                        <a:pt x="611" y="1021"/>
                        <a:pt x="615" y="1035"/>
                        <a:pt x="590" y="1043"/>
                      </a:cubicBezTo>
                      <a:cubicBezTo>
                        <a:pt x="595" y="1058"/>
                        <a:pt x="597" y="1072"/>
                        <a:pt x="602" y="1087"/>
                      </a:cubicBezTo>
                      <a:cubicBezTo>
                        <a:pt x="601" y="1091"/>
                        <a:pt x="601" y="1096"/>
                        <a:pt x="598" y="1099"/>
                      </a:cubicBezTo>
                      <a:cubicBezTo>
                        <a:pt x="595" y="1103"/>
                        <a:pt x="586" y="1107"/>
                        <a:pt x="586" y="1107"/>
                      </a:cubicBezTo>
                      <a:lnTo>
                        <a:pt x="398" y="1095"/>
                      </a:lnTo>
                      <a:cubicBezTo>
                        <a:pt x="375" y="1010"/>
                        <a:pt x="386" y="957"/>
                        <a:pt x="302" y="943"/>
                      </a:cubicBezTo>
                      <a:cubicBezTo>
                        <a:pt x="298" y="940"/>
                        <a:pt x="293" y="939"/>
                        <a:pt x="290" y="935"/>
                      </a:cubicBezTo>
                      <a:cubicBezTo>
                        <a:pt x="286" y="928"/>
                        <a:pt x="290" y="912"/>
                        <a:pt x="282" y="911"/>
                      </a:cubicBezTo>
                      <a:cubicBezTo>
                        <a:pt x="273" y="910"/>
                        <a:pt x="263" y="908"/>
                        <a:pt x="254" y="907"/>
                      </a:cubicBezTo>
                      <a:cubicBezTo>
                        <a:pt x="247" y="905"/>
                        <a:pt x="234" y="902"/>
                        <a:pt x="230" y="895"/>
                      </a:cubicBezTo>
                      <a:cubicBezTo>
                        <a:pt x="226" y="888"/>
                        <a:pt x="230" y="874"/>
                        <a:pt x="222" y="871"/>
                      </a:cubicBezTo>
                      <a:cubicBezTo>
                        <a:pt x="189" y="860"/>
                        <a:pt x="205" y="868"/>
                        <a:pt x="174" y="847"/>
                      </a:cubicBezTo>
                      <a:cubicBezTo>
                        <a:pt x="170" y="844"/>
                        <a:pt x="162" y="839"/>
                        <a:pt x="162" y="839"/>
                      </a:cubicBezTo>
                      <a:cubicBezTo>
                        <a:pt x="150" y="821"/>
                        <a:pt x="154" y="808"/>
                        <a:pt x="166" y="791"/>
                      </a:cubicBezTo>
                      <a:cubicBezTo>
                        <a:pt x="171" y="769"/>
                        <a:pt x="179" y="768"/>
                        <a:pt x="162" y="751"/>
                      </a:cubicBezTo>
                      <a:cubicBezTo>
                        <a:pt x="153" y="705"/>
                        <a:pt x="136" y="655"/>
                        <a:pt x="110" y="615"/>
                      </a:cubicBezTo>
                      <a:cubicBezTo>
                        <a:pt x="111" y="607"/>
                        <a:pt x="110" y="598"/>
                        <a:pt x="114" y="591"/>
                      </a:cubicBezTo>
                      <a:cubicBezTo>
                        <a:pt x="116" y="587"/>
                        <a:pt x="124" y="591"/>
                        <a:pt x="126" y="587"/>
                      </a:cubicBezTo>
                      <a:cubicBezTo>
                        <a:pt x="131" y="577"/>
                        <a:pt x="98" y="567"/>
                        <a:pt x="98" y="567"/>
                      </a:cubicBezTo>
                      <a:cubicBezTo>
                        <a:pt x="95" y="559"/>
                        <a:pt x="92" y="551"/>
                        <a:pt x="90" y="543"/>
                      </a:cubicBezTo>
                      <a:cubicBezTo>
                        <a:pt x="89" y="536"/>
                        <a:pt x="88" y="530"/>
                        <a:pt x="86" y="523"/>
                      </a:cubicBezTo>
                      <a:cubicBezTo>
                        <a:pt x="84" y="515"/>
                        <a:pt x="78" y="499"/>
                        <a:pt x="78" y="499"/>
                      </a:cubicBezTo>
                      <a:cubicBezTo>
                        <a:pt x="79" y="495"/>
                        <a:pt x="79" y="490"/>
                        <a:pt x="82" y="487"/>
                      </a:cubicBezTo>
                      <a:cubicBezTo>
                        <a:pt x="85" y="483"/>
                        <a:pt x="92" y="483"/>
                        <a:pt x="94" y="479"/>
                      </a:cubicBezTo>
                      <a:cubicBezTo>
                        <a:pt x="97" y="473"/>
                        <a:pt x="94" y="465"/>
                        <a:pt x="98" y="459"/>
                      </a:cubicBezTo>
                      <a:cubicBezTo>
                        <a:pt x="106" y="448"/>
                        <a:pt x="125" y="453"/>
                        <a:pt x="138" y="451"/>
                      </a:cubicBezTo>
                      <a:cubicBezTo>
                        <a:pt x="132" y="432"/>
                        <a:pt x="124" y="434"/>
                        <a:pt x="106" y="439"/>
                      </a:cubicBezTo>
                      <a:cubicBezTo>
                        <a:pt x="95" y="438"/>
                        <a:pt x="84" y="439"/>
                        <a:pt x="74" y="435"/>
                      </a:cubicBezTo>
                      <a:cubicBezTo>
                        <a:pt x="55" y="428"/>
                        <a:pt x="36" y="382"/>
                        <a:pt x="30" y="363"/>
                      </a:cubicBezTo>
                      <a:cubicBezTo>
                        <a:pt x="29" y="324"/>
                        <a:pt x="29" y="286"/>
                        <a:pt x="26" y="247"/>
                      </a:cubicBezTo>
                      <a:cubicBezTo>
                        <a:pt x="25" y="239"/>
                        <a:pt x="18" y="223"/>
                        <a:pt x="18" y="223"/>
                      </a:cubicBezTo>
                      <a:cubicBezTo>
                        <a:pt x="19" y="184"/>
                        <a:pt x="0" y="124"/>
                        <a:pt x="38" y="99"/>
                      </a:cubicBezTo>
                      <a:cubicBezTo>
                        <a:pt x="49" y="82"/>
                        <a:pt x="44" y="67"/>
                        <a:pt x="62" y="55"/>
                      </a:cubicBezTo>
                      <a:cubicBezTo>
                        <a:pt x="63" y="51"/>
                        <a:pt x="65" y="47"/>
                        <a:pt x="66" y="43"/>
                      </a:cubicBezTo>
                      <a:cubicBezTo>
                        <a:pt x="68" y="34"/>
                        <a:pt x="67" y="24"/>
                        <a:pt x="70" y="15"/>
                      </a:cubicBezTo>
                      <a:cubicBezTo>
                        <a:pt x="71" y="10"/>
                        <a:pt x="78" y="8"/>
                        <a:pt x="78" y="3"/>
                      </a:cubicBezTo>
                      <a:cubicBezTo>
                        <a:pt x="78" y="0"/>
                        <a:pt x="73" y="3"/>
                        <a:pt x="70" y="3"/>
                      </a:cubicBezTo>
                      <a:close/>
                    </a:path>
                  </a:pathLst>
                </a:custGeom>
                <a:solidFill>
                  <a:srgbClr val="EDCA8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19" name="Freeform 15"/>
                <p:cNvSpPr>
                  <a:spLocks/>
                </p:cNvSpPr>
                <p:nvPr/>
              </p:nvSpPr>
              <p:spPr bwMode="auto">
                <a:xfrm>
                  <a:off x="2232" y="2280"/>
                  <a:ext cx="1752" cy="1126"/>
                </a:xfrm>
                <a:custGeom>
                  <a:avLst/>
                  <a:gdLst>
                    <a:gd name="T0" fmla="*/ 8 w 1752"/>
                    <a:gd name="T1" fmla="*/ 516 h 1126"/>
                    <a:gd name="T2" fmla="*/ 296 w 1752"/>
                    <a:gd name="T3" fmla="*/ 32 h 1126"/>
                    <a:gd name="T4" fmla="*/ 940 w 1752"/>
                    <a:gd name="T5" fmla="*/ 0 h 1126"/>
                    <a:gd name="T6" fmla="*/ 1292 w 1752"/>
                    <a:gd name="T7" fmla="*/ 28 h 1126"/>
                    <a:gd name="T8" fmla="*/ 1320 w 1752"/>
                    <a:gd name="T9" fmla="*/ 68 h 1126"/>
                    <a:gd name="T10" fmla="*/ 1304 w 1752"/>
                    <a:gd name="T11" fmla="*/ 156 h 1126"/>
                    <a:gd name="T12" fmla="*/ 1660 w 1752"/>
                    <a:gd name="T13" fmla="*/ 128 h 1126"/>
                    <a:gd name="T14" fmla="*/ 1732 w 1752"/>
                    <a:gd name="T15" fmla="*/ 492 h 1126"/>
                    <a:gd name="T16" fmla="*/ 1472 w 1752"/>
                    <a:gd name="T17" fmla="*/ 564 h 1126"/>
                    <a:gd name="T18" fmla="*/ 1452 w 1752"/>
                    <a:gd name="T19" fmla="*/ 620 h 1126"/>
                    <a:gd name="T20" fmla="*/ 1380 w 1752"/>
                    <a:gd name="T21" fmla="*/ 680 h 1126"/>
                    <a:gd name="T22" fmla="*/ 1444 w 1752"/>
                    <a:gd name="T23" fmla="*/ 748 h 1126"/>
                    <a:gd name="T24" fmla="*/ 1372 w 1752"/>
                    <a:gd name="T25" fmla="*/ 740 h 1126"/>
                    <a:gd name="T26" fmla="*/ 1336 w 1752"/>
                    <a:gd name="T27" fmla="*/ 760 h 1126"/>
                    <a:gd name="T28" fmla="*/ 1264 w 1752"/>
                    <a:gd name="T29" fmla="*/ 740 h 1126"/>
                    <a:gd name="T30" fmla="*/ 1104 w 1752"/>
                    <a:gd name="T31" fmla="*/ 716 h 1126"/>
                    <a:gd name="T32" fmla="*/ 1024 w 1752"/>
                    <a:gd name="T33" fmla="*/ 740 h 1126"/>
                    <a:gd name="T34" fmla="*/ 952 w 1752"/>
                    <a:gd name="T35" fmla="*/ 736 h 1126"/>
                    <a:gd name="T36" fmla="*/ 916 w 1752"/>
                    <a:gd name="T37" fmla="*/ 820 h 1126"/>
                    <a:gd name="T38" fmla="*/ 872 w 1752"/>
                    <a:gd name="T39" fmla="*/ 844 h 1126"/>
                    <a:gd name="T40" fmla="*/ 780 w 1752"/>
                    <a:gd name="T41" fmla="*/ 944 h 1126"/>
                    <a:gd name="T42" fmla="*/ 736 w 1752"/>
                    <a:gd name="T43" fmla="*/ 968 h 1126"/>
                    <a:gd name="T44" fmla="*/ 776 w 1752"/>
                    <a:gd name="T45" fmla="*/ 1096 h 1126"/>
                    <a:gd name="T46" fmla="*/ 620 w 1752"/>
                    <a:gd name="T47" fmla="*/ 1064 h 1126"/>
                    <a:gd name="T48" fmla="*/ 564 w 1752"/>
                    <a:gd name="T49" fmla="*/ 956 h 1126"/>
                    <a:gd name="T50" fmla="*/ 520 w 1752"/>
                    <a:gd name="T51" fmla="*/ 916 h 1126"/>
                    <a:gd name="T52" fmla="*/ 432 w 1752"/>
                    <a:gd name="T53" fmla="*/ 776 h 1126"/>
                    <a:gd name="T54" fmla="*/ 320 w 1752"/>
                    <a:gd name="T55" fmla="*/ 756 h 1126"/>
                    <a:gd name="T56" fmla="*/ 276 w 1752"/>
                    <a:gd name="T57" fmla="*/ 792 h 1126"/>
                    <a:gd name="T58" fmla="*/ 240 w 1752"/>
                    <a:gd name="T59" fmla="*/ 812 h 1126"/>
                    <a:gd name="T60" fmla="*/ 180 w 1752"/>
                    <a:gd name="T61" fmla="*/ 780 h 1126"/>
                    <a:gd name="T62" fmla="*/ 112 w 1752"/>
                    <a:gd name="T63" fmla="*/ 684 h 1126"/>
                    <a:gd name="T64" fmla="*/ 72 w 1752"/>
                    <a:gd name="T65" fmla="*/ 652 h 1126"/>
                    <a:gd name="T66" fmla="*/ 16 w 1752"/>
                    <a:gd name="T67" fmla="*/ 560 h 1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752" h="1126">
                      <a:moveTo>
                        <a:pt x="0" y="540"/>
                      </a:moveTo>
                      <a:lnTo>
                        <a:pt x="8" y="516"/>
                      </a:lnTo>
                      <a:lnTo>
                        <a:pt x="284" y="520"/>
                      </a:lnTo>
                      <a:lnTo>
                        <a:pt x="296" y="32"/>
                      </a:lnTo>
                      <a:lnTo>
                        <a:pt x="740" y="24"/>
                      </a:lnTo>
                      <a:lnTo>
                        <a:pt x="940" y="0"/>
                      </a:lnTo>
                      <a:lnTo>
                        <a:pt x="952" y="56"/>
                      </a:lnTo>
                      <a:lnTo>
                        <a:pt x="1292" y="28"/>
                      </a:lnTo>
                      <a:lnTo>
                        <a:pt x="1284" y="68"/>
                      </a:lnTo>
                      <a:lnTo>
                        <a:pt x="1320" y="68"/>
                      </a:lnTo>
                      <a:lnTo>
                        <a:pt x="1316" y="124"/>
                      </a:lnTo>
                      <a:lnTo>
                        <a:pt x="1304" y="156"/>
                      </a:lnTo>
                      <a:lnTo>
                        <a:pt x="1300" y="184"/>
                      </a:lnTo>
                      <a:lnTo>
                        <a:pt x="1660" y="128"/>
                      </a:lnTo>
                      <a:lnTo>
                        <a:pt x="1744" y="412"/>
                      </a:lnTo>
                      <a:lnTo>
                        <a:pt x="1732" y="492"/>
                      </a:lnTo>
                      <a:lnTo>
                        <a:pt x="1752" y="520"/>
                      </a:lnTo>
                      <a:lnTo>
                        <a:pt x="1472" y="564"/>
                      </a:lnTo>
                      <a:lnTo>
                        <a:pt x="1480" y="612"/>
                      </a:lnTo>
                      <a:lnTo>
                        <a:pt x="1452" y="620"/>
                      </a:lnTo>
                      <a:lnTo>
                        <a:pt x="1384" y="640"/>
                      </a:lnTo>
                      <a:cubicBezTo>
                        <a:pt x="1374" y="669"/>
                        <a:pt x="1374" y="656"/>
                        <a:pt x="1380" y="680"/>
                      </a:cubicBezTo>
                      <a:cubicBezTo>
                        <a:pt x="1398" y="676"/>
                        <a:pt x="1406" y="665"/>
                        <a:pt x="1412" y="684"/>
                      </a:cubicBezTo>
                      <a:cubicBezTo>
                        <a:pt x="1420" y="784"/>
                        <a:pt x="1404" y="688"/>
                        <a:pt x="1444" y="748"/>
                      </a:cubicBezTo>
                      <a:cubicBezTo>
                        <a:pt x="1436" y="773"/>
                        <a:pt x="1404" y="753"/>
                        <a:pt x="1384" y="748"/>
                      </a:cubicBezTo>
                      <a:cubicBezTo>
                        <a:pt x="1380" y="745"/>
                        <a:pt x="1377" y="739"/>
                        <a:pt x="1372" y="740"/>
                      </a:cubicBezTo>
                      <a:cubicBezTo>
                        <a:pt x="1367" y="741"/>
                        <a:pt x="1368" y="749"/>
                        <a:pt x="1364" y="752"/>
                      </a:cubicBezTo>
                      <a:cubicBezTo>
                        <a:pt x="1361" y="754"/>
                        <a:pt x="1337" y="760"/>
                        <a:pt x="1336" y="760"/>
                      </a:cubicBezTo>
                      <a:cubicBezTo>
                        <a:pt x="1317" y="773"/>
                        <a:pt x="1318" y="775"/>
                        <a:pt x="1284" y="764"/>
                      </a:cubicBezTo>
                      <a:cubicBezTo>
                        <a:pt x="1274" y="761"/>
                        <a:pt x="1273" y="745"/>
                        <a:pt x="1264" y="740"/>
                      </a:cubicBezTo>
                      <a:cubicBezTo>
                        <a:pt x="1256" y="736"/>
                        <a:pt x="1234" y="731"/>
                        <a:pt x="1224" y="728"/>
                      </a:cubicBezTo>
                      <a:cubicBezTo>
                        <a:pt x="1199" y="711"/>
                        <a:pt x="1140" y="720"/>
                        <a:pt x="1104" y="716"/>
                      </a:cubicBezTo>
                      <a:cubicBezTo>
                        <a:pt x="1084" y="717"/>
                        <a:pt x="1064" y="715"/>
                        <a:pt x="1044" y="720"/>
                      </a:cubicBezTo>
                      <a:cubicBezTo>
                        <a:pt x="1035" y="722"/>
                        <a:pt x="1032" y="736"/>
                        <a:pt x="1024" y="740"/>
                      </a:cubicBezTo>
                      <a:cubicBezTo>
                        <a:pt x="1014" y="745"/>
                        <a:pt x="997" y="746"/>
                        <a:pt x="988" y="748"/>
                      </a:cubicBezTo>
                      <a:cubicBezTo>
                        <a:pt x="978" y="777"/>
                        <a:pt x="965" y="744"/>
                        <a:pt x="952" y="736"/>
                      </a:cubicBezTo>
                      <a:cubicBezTo>
                        <a:pt x="942" y="765"/>
                        <a:pt x="948" y="789"/>
                        <a:pt x="920" y="808"/>
                      </a:cubicBezTo>
                      <a:cubicBezTo>
                        <a:pt x="919" y="812"/>
                        <a:pt x="919" y="818"/>
                        <a:pt x="916" y="820"/>
                      </a:cubicBezTo>
                      <a:cubicBezTo>
                        <a:pt x="909" y="825"/>
                        <a:pt x="892" y="828"/>
                        <a:pt x="892" y="828"/>
                      </a:cubicBezTo>
                      <a:cubicBezTo>
                        <a:pt x="885" y="850"/>
                        <a:pt x="894" y="833"/>
                        <a:pt x="872" y="844"/>
                      </a:cubicBezTo>
                      <a:cubicBezTo>
                        <a:pt x="823" y="868"/>
                        <a:pt x="876" y="857"/>
                        <a:pt x="812" y="864"/>
                      </a:cubicBezTo>
                      <a:cubicBezTo>
                        <a:pt x="785" y="882"/>
                        <a:pt x="793" y="917"/>
                        <a:pt x="780" y="944"/>
                      </a:cubicBezTo>
                      <a:cubicBezTo>
                        <a:pt x="771" y="962"/>
                        <a:pt x="770" y="957"/>
                        <a:pt x="748" y="964"/>
                      </a:cubicBezTo>
                      <a:cubicBezTo>
                        <a:pt x="744" y="965"/>
                        <a:pt x="736" y="968"/>
                        <a:pt x="736" y="968"/>
                      </a:cubicBezTo>
                      <a:cubicBezTo>
                        <a:pt x="741" y="984"/>
                        <a:pt x="744" y="991"/>
                        <a:pt x="760" y="996"/>
                      </a:cubicBezTo>
                      <a:cubicBezTo>
                        <a:pt x="768" y="1029"/>
                        <a:pt x="765" y="1064"/>
                        <a:pt x="776" y="1096"/>
                      </a:cubicBezTo>
                      <a:cubicBezTo>
                        <a:pt x="768" y="1126"/>
                        <a:pt x="760" y="1112"/>
                        <a:pt x="744" y="1096"/>
                      </a:cubicBezTo>
                      <a:cubicBezTo>
                        <a:pt x="710" y="1107"/>
                        <a:pt x="650" y="1084"/>
                        <a:pt x="620" y="1064"/>
                      </a:cubicBezTo>
                      <a:cubicBezTo>
                        <a:pt x="605" y="1041"/>
                        <a:pt x="592" y="1016"/>
                        <a:pt x="576" y="992"/>
                      </a:cubicBezTo>
                      <a:cubicBezTo>
                        <a:pt x="569" y="981"/>
                        <a:pt x="571" y="967"/>
                        <a:pt x="564" y="956"/>
                      </a:cubicBezTo>
                      <a:cubicBezTo>
                        <a:pt x="557" y="945"/>
                        <a:pt x="555" y="940"/>
                        <a:pt x="544" y="932"/>
                      </a:cubicBezTo>
                      <a:cubicBezTo>
                        <a:pt x="536" y="926"/>
                        <a:pt x="520" y="916"/>
                        <a:pt x="520" y="916"/>
                      </a:cubicBezTo>
                      <a:cubicBezTo>
                        <a:pt x="504" y="892"/>
                        <a:pt x="488" y="868"/>
                        <a:pt x="472" y="844"/>
                      </a:cubicBezTo>
                      <a:cubicBezTo>
                        <a:pt x="455" y="819"/>
                        <a:pt x="461" y="795"/>
                        <a:pt x="432" y="776"/>
                      </a:cubicBezTo>
                      <a:cubicBezTo>
                        <a:pt x="427" y="760"/>
                        <a:pt x="418" y="761"/>
                        <a:pt x="404" y="752"/>
                      </a:cubicBezTo>
                      <a:cubicBezTo>
                        <a:pt x="376" y="753"/>
                        <a:pt x="347" y="748"/>
                        <a:pt x="320" y="756"/>
                      </a:cubicBezTo>
                      <a:cubicBezTo>
                        <a:pt x="311" y="759"/>
                        <a:pt x="309" y="772"/>
                        <a:pt x="304" y="780"/>
                      </a:cubicBezTo>
                      <a:cubicBezTo>
                        <a:pt x="298" y="788"/>
                        <a:pt x="284" y="790"/>
                        <a:pt x="276" y="792"/>
                      </a:cubicBezTo>
                      <a:cubicBezTo>
                        <a:pt x="258" y="820"/>
                        <a:pt x="263" y="807"/>
                        <a:pt x="256" y="828"/>
                      </a:cubicBezTo>
                      <a:cubicBezTo>
                        <a:pt x="224" y="817"/>
                        <a:pt x="261" y="833"/>
                        <a:pt x="240" y="812"/>
                      </a:cubicBezTo>
                      <a:cubicBezTo>
                        <a:pt x="233" y="805"/>
                        <a:pt x="213" y="801"/>
                        <a:pt x="204" y="796"/>
                      </a:cubicBezTo>
                      <a:cubicBezTo>
                        <a:pt x="196" y="791"/>
                        <a:pt x="180" y="780"/>
                        <a:pt x="180" y="780"/>
                      </a:cubicBezTo>
                      <a:cubicBezTo>
                        <a:pt x="170" y="765"/>
                        <a:pt x="154" y="750"/>
                        <a:pt x="136" y="744"/>
                      </a:cubicBezTo>
                      <a:cubicBezTo>
                        <a:pt x="124" y="726"/>
                        <a:pt x="124" y="702"/>
                        <a:pt x="112" y="684"/>
                      </a:cubicBezTo>
                      <a:cubicBezTo>
                        <a:pt x="107" y="676"/>
                        <a:pt x="101" y="668"/>
                        <a:pt x="96" y="660"/>
                      </a:cubicBezTo>
                      <a:cubicBezTo>
                        <a:pt x="91" y="653"/>
                        <a:pt x="81" y="679"/>
                        <a:pt x="72" y="652"/>
                      </a:cubicBezTo>
                      <a:cubicBezTo>
                        <a:pt x="67" y="630"/>
                        <a:pt x="63" y="617"/>
                        <a:pt x="44" y="604"/>
                      </a:cubicBezTo>
                      <a:cubicBezTo>
                        <a:pt x="32" y="587"/>
                        <a:pt x="34" y="572"/>
                        <a:pt x="16" y="560"/>
                      </a:cubicBezTo>
                      <a:cubicBezTo>
                        <a:pt x="11" y="553"/>
                        <a:pt x="7" y="533"/>
                        <a:pt x="0" y="54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21" name="Freeform 17"/>
                <p:cNvSpPr>
                  <a:spLocks/>
                </p:cNvSpPr>
                <p:nvPr/>
              </p:nvSpPr>
              <p:spPr bwMode="auto">
                <a:xfrm>
                  <a:off x="3708" y="2088"/>
                  <a:ext cx="916" cy="1244"/>
                </a:xfrm>
                <a:custGeom>
                  <a:avLst/>
                  <a:gdLst>
                    <a:gd name="T0" fmla="*/ 0 w 916"/>
                    <a:gd name="T1" fmla="*/ 756 h 1244"/>
                    <a:gd name="T2" fmla="*/ 252 w 916"/>
                    <a:gd name="T3" fmla="*/ 684 h 1244"/>
                    <a:gd name="T4" fmla="*/ 180 w 916"/>
                    <a:gd name="T5" fmla="*/ 320 h 1244"/>
                    <a:gd name="T6" fmla="*/ 268 w 916"/>
                    <a:gd name="T7" fmla="*/ 296 h 1244"/>
                    <a:gd name="T8" fmla="*/ 308 w 916"/>
                    <a:gd name="T9" fmla="*/ 240 h 1244"/>
                    <a:gd name="T10" fmla="*/ 344 w 916"/>
                    <a:gd name="T11" fmla="*/ 228 h 1244"/>
                    <a:gd name="T12" fmla="*/ 392 w 916"/>
                    <a:gd name="T13" fmla="*/ 168 h 1244"/>
                    <a:gd name="T14" fmla="*/ 448 w 916"/>
                    <a:gd name="T15" fmla="*/ 128 h 1244"/>
                    <a:gd name="T16" fmla="*/ 880 w 916"/>
                    <a:gd name="T17" fmla="*/ 0 h 1244"/>
                    <a:gd name="T18" fmla="*/ 892 w 916"/>
                    <a:gd name="T19" fmla="*/ 48 h 1244"/>
                    <a:gd name="T20" fmla="*/ 860 w 916"/>
                    <a:gd name="T21" fmla="*/ 76 h 1244"/>
                    <a:gd name="T22" fmla="*/ 880 w 916"/>
                    <a:gd name="T23" fmla="*/ 64 h 1244"/>
                    <a:gd name="T24" fmla="*/ 904 w 916"/>
                    <a:gd name="T25" fmla="*/ 64 h 1244"/>
                    <a:gd name="T26" fmla="*/ 884 w 916"/>
                    <a:gd name="T27" fmla="*/ 128 h 1244"/>
                    <a:gd name="T28" fmla="*/ 888 w 916"/>
                    <a:gd name="T29" fmla="*/ 164 h 1244"/>
                    <a:gd name="T30" fmla="*/ 824 w 916"/>
                    <a:gd name="T31" fmla="*/ 232 h 1244"/>
                    <a:gd name="T32" fmla="*/ 800 w 916"/>
                    <a:gd name="T33" fmla="*/ 288 h 1244"/>
                    <a:gd name="T34" fmla="*/ 744 w 916"/>
                    <a:gd name="T35" fmla="*/ 300 h 1244"/>
                    <a:gd name="T36" fmla="*/ 636 w 916"/>
                    <a:gd name="T37" fmla="*/ 492 h 1244"/>
                    <a:gd name="T38" fmla="*/ 592 w 916"/>
                    <a:gd name="T39" fmla="*/ 504 h 1244"/>
                    <a:gd name="T40" fmla="*/ 580 w 916"/>
                    <a:gd name="T41" fmla="*/ 592 h 1244"/>
                    <a:gd name="T42" fmla="*/ 568 w 916"/>
                    <a:gd name="T43" fmla="*/ 664 h 1244"/>
                    <a:gd name="T44" fmla="*/ 580 w 916"/>
                    <a:gd name="T45" fmla="*/ 744 h 1244"/>
                    <a:gd name="T46" fmla="*/ 692 w 916"/>
                    <a:gd name="T47" fmla="*/ 868 h 1244"/>
                    <a:gd name="T48" fmla="*/ 752 w 916"/>
                    <a:gd name="T49" fmla="*/ 1024 h 1244"/>
                    <a:gd name="T50" fmla="*/ 736 w 916"/>
                    <a:gd name="T51" fmla="*/ 1244 h 1244"/>
                    <a:gd name="T52" fmla="*/ 652 w 916"/>
                    <a:gd name="T53" fmla="*/ 1184 h 1244"/>
                    <a:gd name="T54" fmla="*/ 584 w 916"/>
                    <a:gd name="T55" fmla="*/ 1096 h 1244"/>
                    <a:gd name="T56" fmla="*/ 504 w 916"/>
                    <a:gd name="T57" fmla="*/ 996 h 1244"/>
                    <a:gd name="T58" fmla="*/ 400 w 916"/>
                    <a:gd name="T59" fmla="*/ 812 h 1244"/>
                    <a:gd name="T60" fmla="*/ 312 w 916"/>
                    <a:gd name="T61" fmla="*/ 836 h 1244"/>
                    <a:gd name="T62" fmla="*/ 196 w 916"/>
                    <a:gd name="T63" fmla="*/ 812 h 1244"/>
                    <a:gd name="T64" fmla="*/ 124 w 916"/>
                    <a:gd name="T65" fmla="*/ 788 h 1244"/>
                    <a:gd name="T66" fmla="*/ 84 w 916"/>
                    <a:gd name="T67" fmla="*/ 808 h 1244"/>
                    <a:gd name="T68" fmla="*/ 40 w 916"/>
                    <a:gd name="T69" fmla="*/ 792 h 1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916" h="1244">
                      <a:moveTo>
                        <a:pt x="4" y="816"/>
                      </a:moveTo>
                      <a:lnTo>
                        <a:pt x="0" y="756"/>
                      </a:lnTo>
                      <a:lnTo>
                        <a:pt x="280" y="712"/>
                      </a:lnTo>
                      <a:lnTo>
                        <a:pt x="252" y="684"/>
                      </a:lnTo>
                      <a:lnTo>
                        <a:pt x="264" y="592"/>
                      </a:lnTo>
                      <a:lnTo>
                        <a:pt x="180" y="320"/>
                      </a:lnTo>
                      <a:cubicBezTo>
                        <a:pt x="211" y="316"/>
                        <a:pt x="242" y="316"/>
                        <a:pt x="272" y="308"/>
                      </a:cubicBezTo>
                      <a:cubicBezTo>
                        <a:pt x="276" y="307"/>
                        <a:pt x="268" y="300"/>
                        <a:pt x="268" y="296"/>
                      </a:cubicBezTo>
                      <a:cubicBezTo>
                        <a:pt x="268" y="273"/>
                        <a:pt x="269" y="277"/>
                        <a:pt x="284" y="272"/>
                      </a:cubicBezTo>
                      <a:cubicBezTo>
                        <a:pt x="289" y="258"/>
                        <a:pt x="293" y="246"/>
                        <a:pt x="308" y="240"/>
                      </a:cubicBezTo>
                      <a:cubicBezTo>
                        <a:pt x="316" y="237"/>
                        <a:pt x="324" y="235"/>
                        <a:pt x="332" y="232"/>
                      </a:cubicBezTo>
                      <a:cubicBezTo>
                        <a:pt x="336" y="231"/>
                        <a:pt x="344" y="228"/>
                        <a:pt x="344" y="228"/>
                      </a:cubicBezTo>
                      <a:cubicBezTo>
                        <a:pt x="349" y="213"/>
                        <a:pt x="353" y="184"/>
                        <a:pt x="368" y="176"/>
                      </a:cubicBezTo>
                      <a:cubicBezTo>
                        <a:pt x="375" y="172"/>
                        <a:pt x="384" y="171"/>
                        <a:pt x="392" y="168"/>
                      </a:cubicBezTo>
                      <a:cubicBezTo>
                        <a:pt x="396" y="167"/>
                        <a:pt x="404" y="164"/>
                        <a:pt x="404" y="164"/>
                      </a:cubicBezTo>
                      <a:cubicBezTo>
                        <a:pt x="420" y="140"/>
                        <a:pt x="421" y="135"/>
                        <a:pt x="448" y="128"/>
                      </a:cubicBezTo>
                      <a:cubicBezTo>
                        <a:pt x="453" y="113"/>
                        <a:pt x="452" y="120"/>
                        <a:pt x="452" y="108"/>
                      </a:cubicBezTo>
                      <a:lnTo>
                        <a:pt x="880" y="0"/>
                      </a:lnTo>
                      <a:cubicBezTo>
                        <a:pt x="898" y="28"/>
                        <a:pt x="893" y="15"/>
                        <a:pt x="900" y="36"/>
                      </a:cubicBezTo>
                      <a:cubicBezTo>
                        <a:pt x="897" y="40"/>
                        <a:pt x="896" y="46"/>
                        <a:pt x="892" y="48"/>
                      </a:cubicBezTo>
                      <a:cubicBezTo>
                        <a:pt x="885" y="52"/>
                        <a:pt x="874" y="47"/>
                        <a:pt x="868" y="52"/>
                      </a:cubicBezTo>
                      <a:cubicBezTo>
                        <a:pt x="862" y="58"/>
                        <a:pt x="860" y="76"/>
                        <a:pt x="860" y="76"/>
                      </a:cubicBezTo>
                      <a:cubicBezTo>
                        <a:pt x="830" y="71"/>
                        <a:pt x="809" y="47"/>
                        <a:pt x="836" y="88"/>
                      </a:cubicBezTo>
                      <a:cubicBezTo>
                        <a:pt x="843" y="68"/>
                        <a:pt x="861" y="70"/>
                        <a:pt x="880" y="64"/>
                      </a:cubicBezTo>
                      <a:cubicBezTo>
                        <a:pt x="884" y="65"/>
                        <a:pt x="888" y="68"/>
                        <a:pt x="892" y="68"/>
                      </a:cubicBezTo>
                      <a:cubicBezTo>
                        <a:pt x="896" y="68"/>
                        <a:pt x="901" y="61"/>
                        <a:pt x="904" y="64"/>
                      </a:cubicBezTo>
                      <a:cubicBezTo>
                        <a:pt x="910" y="70"/>
                        <a:pt x="912" y="88"/>
                        <a:pt x="912" y="88"/>
                      </a:cubicBezTo>
                      <a:cubicBezTo>
                        <a:pt x="909" y="120"/>
                        <a:pt x="916" y="139"/>
                        <a:pt x="884" y="128"/>
                      </a:cubicBezTo>
                      <a:cubicBezTo>
                        <a:pt x="862" y="132"/>
                        <a:pt x="845" y="133"/>
                        <a:pt x="860" y="156"/>
                      </a:cubicBezTo>
                      <a:cubicBezTo>
                        <a:pt x="849" y="188"/>
                        <a:pt x="860" y="144"/>
                        <a:pt x="888" y="164"/>
                      </a:cubicBezTo>
                      <a:cubicBezTo>
                        <a:pt x="895" y="169"/>
                        <a:pt x="886" y="180"/>
                        <a:pt x="884" y="188"/>
                      </a:cubicBezTo>
                      <a:cubicBezTo>
                        <a:pt x="877" y="219"/>
                        <a:pt x="851" y="227"/>
                        <a:pt x="824" y="232"/>
                      </a:cubicBezTo>
                      <a:cubicBezTo>
                        <a:pt x="819" y="240"/>
                        <a:pt x="813" y="248"/>
                        <a:pt x="808" y="256"/>
                      </a:cubicBezTo>
                      <a:cubicBezTo>
                        <a:pt x="802" y="265"/>
                        <a:pt x="806" y="279"/>
                        <a:pt x="800" y="288"/>
                      </a:cubicBezTo>
                      <a:cubicBezTo>
                        <a:pt x="792" y="300"/>
                        <a:pt x="771" y="294"/>
                        <a:pt x="756" y="296"/>
                      </a:cubicBezTo>
                      <a:cubicBezTo>
                        <a:pt x="752" y="297"/>
                        <a:pt x="744" y="300"/>
                        <a:pt x="744" y="300"/>
                      </a:cubicBezTo>
                      <a:lnTo>
                        <a:pt x="700" y="424"/>
                      </a:lnTo>
                      <a:lnTo>
                        <a:pt x="636" y="492"/>
                      </a:lnTo>
                      <a:cubicBezTo>
                        <a:pt x="617" y="487"/>
                        <a:pt x="620" y="483"/>
                        <a:pt x="620" y="496"/>
                      </a:cubicBezTo>
                      <a:lnTo>
                        <a:pt x="592" y="504"/>
                      </a:lnTo>
                      <a:lnTo>
                        <a:pt x="592" y="536"/>
                      </a:lnTo>
                      <a:lnTo>
                        <a:pt x="580" y="592"/>
                      </a:lnTo>
                      <a:lnTo>
                        <a:pt x="580" y="636"/>
                      </a:lnTo>
                      <a:lnTo>
                        <a:pt x="568" y="664"/>
                      </a:lnTo>
                      <a:lnTo>
                        <a:pt x="576" y="716"/>
                      </a:lnTo>
                      <a:lnTo>
                        <a:pt x="580" y="744"/>
                      </a:lnTo>
                      <a:lnTo>
                        <a:pt x="656" y="872"/>
                      </a:lnTo>
                      <a:lnTo>
                        <a:pt x="692" y="868"/>
                      </a:lnTo>
                      <a:cubicBezTo>
                        <a:pt x="676" y="892"/>
                        <a:pt x="684" y="875"/>
                        <a:pt x="684" y="924"/>
                      </a:cubicBezTo>
                      <a:lnTo>
                        <a:pt x="752" y="1024"/>
                      </a:lnTo>
                      <a:cubicBezTo>
                        <a:pt x="735" y="1093"/>
                        <a:pt x="768" y="1109"/>
                        <a:pt x="768" y="1160"/>
                      </a:cubicBezTo>
                      <a:lnTo>
                        <a:pt x="736" y="1244"/>
                      </a:lnTo>
                      <a:cubicBezTo>
                        <a:pt x="718" y="1238"/>
                        <a:pt x="702" y="1229"/>
                        <a:pt x="684" y="1224"/>
                      </a:cubicBezTo>
                      <a:cubicBezTo>
                        <a:pt x="673" y="1207"/>
                        <a:pt x="672" y="1191"/>
                        <a:pt x="652" y="1184"/>
                      </a:cubicBezTo>
                      <a:cubicBezTo>
                        <a:pt x="638" y="1170"/>
                        <a:pt x="621" y="1167"/>
                        <a:pt x="604" y="1156"/>
                      </a:cubicBezTo>
                      <a:cubicBezTo>
                        <a:pt x="591" y="1137"/>
                        <a:pt x="601" y="1113"/>
                        <a:pt x="584" y="1096"/>
                      </a:cubicBezTo>
                      <a:cubicBezTo>
                        <a:pt x="575" y="1087"/>
                        <a:pt x="548" y="1080"/>
                        <a:pt x="548" y="1080"/>
                      </a:cubicBezTo>
                      <a:cubicBezTo>
                        <a:pt x="532" y="1056"/>
                        <a:pt x="532" y="1005"/>
                        <a:pt x="504" y="996"/>
                      </a:cubicBezTo>
                      <a:cubicBezTo>
                        <a:pt x="480" y="924"/>
                        <a:pt x="518" y="856"/>
                        <a:pt x="424" y="840"/>
                      </a:cubicBezTo>
                      <a:cubicBezTo>
                        <a:pt x="415" y="826"/>
                        <a:pt x="416" y="817"/>
                        <a:pt x="400" y="812"/>
                      </a:cubicBezTo>
                      <a:cubicBezTo>
                        <a:pt x="377" y="813"/>
                        <a:pt x="354" y="811"/>
                        <a:pt x="332" y="816"/>
                      </a:cubicBezTo>
                      <a:cubicBezTo>
                        <a:pt x="323" y="818"/>
                        <a:pt x="321" y="833"/>
                        <a:pt x="312" y="836"/>
                      </a:cubicBezTo>
                      <a:cubicBezTo>
                        <a:pt x="303" y="839"/>
                        <a:pt x="293" y="839"/>
                        <a:pt x="284" y="840"/>
                      </a:cubicBezTo>
                      <a:cubicBezTo>
                        <a:pt x="244" y="832"/>
                        <a:pt x="242" y="818"/>
                        <a:pt x="196" y="812"/>
                      </a:cubicBezTo>
                      <a:cubicBezTo>
                        <a:pt x="137" y="792"/>
                        <a:pt x="229" y="800"/>
                        <a:pt x="136" y="792"/>
                      </a:cubicBezTo>
                      <a:cubicBezTo>
                        <a:pt x="132" y="791"/>
                        <a:pt x="128" y="786"/>
                        <a:pt x="124" y="788"/>
                      </a:cubicBezTo>
                      <a:cubicBezTo>
                        <a:pt x="120" y="790"/>
                        <a:pt x="120" y="797"/>
                        <a:pt x="116" y="800"/>
                      </a:cubicBezTo>
                      <a:cubicBezTo>
                        <a:pt x="112" y="803"/>
                        <a:pt x="85" y="808"/>
                        <a:pt x="84" y="808"/>
                      </a:cubicBezTo>
                      <a:cubicBezTo>
                        <a:pt x="40" y="837"/>
                        <a:pt x="72" y="821"/>
                        <a:pt x="52" y="796"/>
                      </a:cubicBezTo>
                      <a:cubicBezTo>
                        <a:pt x="49" y="793"/>
                        <a:pt x="44" y="793"/>
                        <a:pt x="40" y="792"/>
                      </a:cubicBezTo>
                      <a:cubicBezTo>
                        <a:pt x="16" y="800"/>
                        <a:pt x="31" y="825"/>
                        <a:pt x="4" y="816"/>
                      </a:cubicBezTo>
                      <a:close/>
                    </a:path>
                  </a:pathLst>
                </a:custGeom>
                <a:solidFill>
                  <a:srgbClr val="1A7C7C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98324" name="Freeform 20"/>
                <p:cNvSpPr>
                  <a:spLocks/>
                </p:cNvSpPr>
                <p:nvPr/>
              </p:nvSpPr>
              <p:spPr bwMode="auto">
                <a:xfrm>
                  <a:off x="1540" y="988"/>
                  <a:ext cx="1072" cy="1880"/>
                </a:xfrm>
                <a:custGeom>
                  <a:avLst/>
                  <a:gdLst>
                    <a:gd name="T0" fmla="*/ 156 w 1072"/>
                    <a:gd name="T1" fmla="*/ 0 h 1880"/>
                    <a:gd name="T2" fmla="*/ 228 w 1072"/>
                    <a:gd name="T3" fmla="*/ 28 h 1880"/>
                    <a:gd name="T4" fmla="*/ 704 w 1072"/>
                    <a:gd name="T5" fmla="*/ 84 h 1880"/>
                    <a:gd name="T6" fmla="*/ 968 w 1072"/>
                    <a:gd name="T7" fmla="*/ 96 h 1880"/>
                    <a:gd name="T8" fmla="*/ 936 w 1072"/>
                    <a:gd name="T9" fmla="*/ 916 h 1880"/>
                    <a:gd name="T10" fmla="*/ 1072 w 1072"/>
                    <a:gd name="T11" fmla="*/ 916 h 1880"/>
                    <a:gd name="T12" fmla="*/ 1072 w 1072"/>
                    <a:gd name="T13" fmla="*/ 1320 h 1880"/>
                    <a:gd name="T14" fmla="*/ 988 w 1072"/>
                    <a:gd name="T15" fmla="*/ 1328 h 1880"/>
                    <a:gd name="T16" fmla="*/ 984 w 1072"/>
                    <a:gd name="T17" fmla="*/ 1824 h 1880"/>
                    <a:gd name="T18" fmla="*/ 708 w 1072"/>
                    <a:gd name="T19" fmla="*/ 1820 h 1880"/>
                    <a:gd name="T20" fmla="*/ 696 w 1072"/>
                    <a:gd name="T21" fmla="*/ 1848 h 1880"/>
                    <a:gd name="T22" fmla="*/ 556 w 1072"/>
                    <a:gd name="T23" fmla="*/ 1840 h 1880"/>
                    <a:gd name="T24" fmla="*/ 536 w 1072"/>
                    <a:gd name="T25" fmla="*/ 1880 h 1880"/>
                    <a:gd name="T26" fmla="*/ 308 w 1072"/>
                    <a:gd name="T27" fmla="*/ 1876 h 1880"/>
                    <a:gd name="T28" fmla="*/ 16 w 1072"/>
                    <a:gd name="T29" fmla="*/ 1716 h 1880"/>
                    <a:gd name="T30" fmla="*/ 16 w 1072"/>
                    <a:gd name="T31" fmla="*/ 1680 h 1880"/>
                    <a:gd name="T32" fmla="*/ 52 w 1072"/>
                    <a:gd name="T33" fmla="*/ 1648 h 1880"/>
                    <a:gd name="T34" fmla="*/ 28 w 1072"/>
                    <a:gd name="T35" fmla="*/ 1628 h 1880"/>
                    <a:gd name="T36" fmla="*/ 60 w 1072"/>
                    <a:gd name="T37" fmla="*/ 1548 h 1880"/>
                    <a:gd name="T38" fmla="*/ 88 w 1072"/>
                    <a:gd name="T39" fmla="*/ 1528 h 1880"/>
                    <a:gd name="T40" fmla="*/ 64 w 1072"/>
                    <a:gd name="T41" fmla="*/ 1488 h 1880"/>
                    <a:gd name="T42" fmla="*/ 68 w 1072"/>
                    <a:gd name="T43" fmla="*/ 1328 h 1880"/>
                    <a:gd name="T44" fmla="*/ 112 w 1072"/>
                    <a:gd name="T45" fmla="*/ 1332 h 1880"/>
                    <a:gd name="T46" fmla="*/ 128 w 1072"/>
                    <a:gd name="T47" fmla="*/ 1312 h 1880"/>
                    <a:gd name="T48" fmla="*/ 212 w 1072"/>
                    <a:gd name="T49" fmla="*/ 740 h 1880"/>
                    <a:gd name="T50" fmla="*/ 0 w 1072"/>
                    <a:gd name="T51" fmla="*/ 700 h 1880"/>
                    <a:gd name="T52" fmla="*/ 24 w 1072"/>
                    <a:gd name="T53" fmla="*/ 564 h 1880"/>
                    <a:gd name="T54" fmla="*/ 24 w 1072"/>
                    <a:gd name="T55" fmla="*/ 476 h 1880"/>
                    <a:gd name="T56" fmla="*/ 56 w 1072"/>
                    <a:gd name="T57" fmla="*/ 420 h 1880"/>
                    <a:gd name="T58" fmla="*/ 64 w 1072"/>
                    <a:gd name="T59" fmla="*/ 408 h 1880"/>
                    <a:gd name="T60" fmla="*/ 76 w 1072"/>
                    <a:gd name="T61" fmla="*/ 400 h 1880"/>
                    <a:gd name="T62" fmla="*/ 100 w 1072"/>
                    <a:gd name="T63" fmla="*/ 368 h 1880"/>
                    <a:gd name="T64" fmla="*/ 80 w 1072"/>
                    <a:gd name="T65" fmla="*/ 312 h 1880"/>
                    <a:gd name="T66" fmla="*/ 92 w 1072"/>
                    <a:gd name="T67" fmla="*/ 268 h 1880"/>
                    <a:gd name="T68" fmla="*/ 104 w 1072"/>
                    <a:gd name="T69" fmla="*/ 172 h 1880"/>
                    <a:gd name="T70" fmla="*/ 112 w 1072"/>
                    <a:gd name="T71" fmla="*/ 148 h 1880"/>
                    <a:gd name="T72" fmla="*/ 132 w 1072"/>
                    <a:gd name="T73" fmla="*/ 80 h 1880"/>
                    <a:gd name="T74" fmla="*/ 156 w 1072"/>
                    <a:gd name="T75" fmla="*/ 0 h 1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072" h="1880">
                      <a:moveTo>
                        <a:pt x="156" y="0"/>
                      </a:moveTo>
                      <a:lnTo>
                        <a:pt x="228" y="28"/>
                      </a:lnTo>
                      <a:lnTo>
                        <a:pt x="704" y="84"/>
                      </a:lnTo>
                      <a:lnTo>
                        <a:pt x="968" y="96"/>
                      </a:lnTo>
                      <a:lnTo>
                        <a:pt x="936" y="916"/>
                      </a:lnTo>
                      <a:lnTo>
                        <a:pt x="1072" y="916"/>
                      </a:lnTo>
                      <a:lnTo>
                        <a:pt x="1072" y="1320"/>
                      </a:lnTo>
                      <a:lnTo>
                        <a:pt x="988" y="1328"/>
                      </a:lnTo>
                      <a:lnTo>
                        <a:pt x="984" y="1824"/>
                      </a:lnTo>
                      <a:lnTo>
                        <a:pt x="708" y="1820"/>
                      </a:lnTo>
                      <a:lnTo>
                        <a:pt x="696" y="1848"/>
                      </a:lnTo>
                      <a:lnTo>
                        <a:pt x="556" y="1840"/>
                      </a:lnTo>
                      <a:lnTo>
                        <a:pt x="536" y="1880"/>
                      </a:lnTo>
                      <a:lnTo>
                        <a:pt x="308" y="1876"/>
                      </a:lnTo>
                      <a:lnTo>
                        <a:pt x="16" y="1716"/>
                      </a:lnTo>
                      <a:lnTo>
                        <a:pt x="16" y="1680"/>
                      </a:lnTo>
                      <a:lnTo>
                        <a:pt x="52" y="1648"/>
                      </a:lnTo>
                      <a:lnTo>
                        <a:pt x="28" y="1628"/>
                      </a:lnTo>
                      <a:lnTo>
                        <a:pt x="60" y="1548"/>
                      </a:lnTo>
                      <a:lnTo>
                        <a:pt x="88" y="1528"/>
                      </a:lnTo>
                      <a:lnTo>
                        <a:pt x="64" y="1488"/>
                      </a:lnTo>
                      <a:lnTo>
                        <a:pt x="68" y="1328"/>
                      </a:lnTo>
                      <a:lnTo>
                        <a:pt x="112" y="1332"/>
                      </a:lnTo>
                      <a:lnTo>
                        <a:pt x="128" y="1312"/>
                      </a:lnTo>
                      <a:lnTo>
                        <a:pt x="212" y="740"/>
                      </a:lnTo>
                      <a:lnTo>
                        <a:pt x="0" y="700"/>
                      </a:lnTo>
                      <a:lnTo>
                        <a:pt x="24" y="564"/>
                      </a:lnTo>
                      <a:cubicBezTo>
                        <a:pt x="53" y="509"/>
                        <a:pt x="79" y="494"/>
                        <a:pt x="24" y="476"/>
                      </a:cubicBezTo>
                      <a:cubicBezTo>
                        <a:pt x="28" y="450"/>
                        <a:pt x="35" y="434"/>
                        <a:pt x="56" y="420"/>
                      </a:cubicBezTo>
                      <a:cubicBezTo>
                        <a:pt x="59" y="416"/>
                        <a:pt x="61" y="411"/>
                        <a:pt x="64" y="408"/>
                      </a:cubicBezTo>
                      <a:cubicBezTo>
                        <a:pt x="67" y="405"/>
                        <a:pt x="73" y="404"/>
                        <a:pt x="76" y="400"/>
                      </a:cubicBezTo>
                      <a:cubicBezTo>
                        <a:pt x="86" y="387"/>
                        <a:pt x="84" y="378"/>
                        <a:pt x="100" y="368"/>
                      </a:cubicBezTo>
                      <a:cubicBezTo>
                        <a:pt x="97" y="340"/>
                        <a:pt x="102" y="327"/>
                        <a:pt x="80" y="312"/>
                      </a:cubicBezTo>
                      <a:cubicBezTo>
                        <a:pt x="99" y="299"/>
                        <a:pt x="96" y="290"/>
                        <a:pt x="92" y="268"/>
                      </a:cubicBezTo>
                      <a:cubicBezTo>
                        <a:pt x="95" y="237"/>
                        <a:pt x="98" y="203"/>
                        <a:pt x="104" y="172"/>
                      </a:cubicBezTo>
                      <a:cubicBezTo>
                        <a:pt x="106" y="164"/>
                        <a:pt x="112" y="148"/>
                        <a:pt x="112" y="148"/>
                      </a:cubicBezTo>
                      <a:cubicBezTo>
                        <a:pt x="116" y="122"/>
                        <a:pt x="127" y="105"/>
                        <a:pt x="132" y="80"/>
                      </a:cubicBezTo>
                      <a:cubicBezTo>
                        <a:pt x="140" y="38"/>
                        <a:pt x="137" y="32"/>
                        <a:pt x="156" y="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9525">
                  <a:solidFill>
                    <a:srgbClr val="333333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dirty="0">
                    <a:cs typeface="Arial" pitchFamily="34" charset="0"/>
                  </a:endParaRPr>
                </a:p>
              </p:txBody>
            </p:sp>
          </p:grpSp>
          <p:grpSp>
            <p:nvGrpSpPr>
              <p:cNvPr id="98338" name="Group 34"/>
              <p:cNvGrpSpPr>
                <a:grpSpLocks/>
              </p:cNvGrpSpPr>
              <p:nvPr/>
            </p:nvGrpSpPr>
            <p:grpSpPr bwMode="auto">
              <a:xfrm>
                <a:off x="673" y="1055"/>
                <a:ext cx="4931" cy="2013"/>
                <a:chOff x="673" y="1055"/>
                <a:chExt cx="4931" cy="2013"/>
              </a:xfrm>
            </p:grpSpPr>
            <p:sp>
              <p:nvSpPr>
                <p:cNvPr id="983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737" y="1070"/>
                  <a:ext cx="73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Pacific NW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(WA,OR)</a:t>
                  </a:r>
                </a:p>
              </p:txBody>
            </p:sp>
            <p:sp>
              <p:nvSpPr>
                <p:cNvPr id="983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58" y="1414"/>
                  <a:ext cx="1003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Midwest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(MI, OH, KY, TN, IN, WI, IL, IA, MO, ND, SD, NE, KS)</a:t>
                  </a:r>
                </a:p>
              </p:txBody>
            </p:sp>
            <p:sp>
              <p:nvSpPr>
                <p:cNvPr id="983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422" y="1665"/>
                  <a:ext cx="892" cy="3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Mid-Atlantic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(NY, PA, NJ, DE, MD, WV, VA, D.C.)</a:t>
                  </a:r>
                </a:p>
              </p:txBody>
            </p:sp>
            <p:sp>
              <p:nvSpPr>
                <p:cNvPr id="983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494" y="1055"/>
                  <a:ext cx="1110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New England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(ME, NH, VT, MA, RI, CT</a:t>
                  </a:r>
                  <a:r>
                    <a:rPr lang="en-US" sz="1000" dirty="0" smtClean="0">
                      <a:latin typeface="+mj-lt"/>
                      <a:cs typeface="Arial" pitchFamily="34" charset="0"/>
                    </a:rPr>
                    <a:t>)</a:t>
                  </a:r>
                </a:p>
              </p:txBody>
            </p:sp>
            <p:sp>
              <p:nvSpPr>
                <p:cNvPr id="9831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73" y="1768"/>
                  <a:ext cx="736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Southwest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(CA, NV, AZ)</a:t>
                  </a:r>
                </a:p>
              </p:txBody>
            </p:sp>
            <p:sp>
              <p:nvSpPr>
                <p:cNvPr id="983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49" y="2415"/>
                  <a:ext cx="1052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South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(AL, MS, AR, LA, OK, TX)</a:t>
                  </a:r>
                </a:p>
              </p:txBody>
            </p:sp>
            <p:sp>
              <p:nvSpPr>
                <p:cNvPr id="9832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188" y="2492"/>
                  <a:ext cx="892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Southeast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(NC, SC, GA, FL)</a:t>
                  </a:r>
                </a:p>
              </p:txBody>
            </p:sp>
            <p:sp>
              <p:nvSpPr>
                <p:cNvPr id="9832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215" y="1393"/>
                  <a:ext cx="1004" cy="3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b="1" dirty="0">
                      <a:latin typeface="+mj-lt"/>
                      <a:cs typeface="Arial" pitchFamily="34" charset="0"/>
                    </a:rPr>
                    <a:t>Mountain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000" dirty="0">
                      <a:latin typeface="+mj-lt"/>
                      <a:cs typeface="Arial" pitchFamily="34" charset="0"/>
                    </a:rPr>
                    <a:t>(MT, ID, UT, WY, CO, NM)</a:t>
                  </a:r>
                </a:p>
              </p:txBody>
            </p:sp>
            <p:sp>
              <p:nvSpPr>
                <p:cNvPr id="9832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589" y="1832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31%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$91,533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18" y="2671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>
                      <a:latin typeface="+mj-lt"/>
                      <a:cs typeface="Arial" pitchFamily="34" charset="0"/>
                    </a:rPr>
                    <a:t>9</a:t>
                  </a: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$109,985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506" y="1747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5%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$106,881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797" y="2053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16%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>
                      <a:latin typeface="+mj-lt"/>
                      <a:cs typeface="Arial" pitchFamily="34" charset="0"/>
                    </a:rPr>
                    <a:t>$</a:t>
                  </a: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116,227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83" y="1296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>
                      <a:latin typeface="+mj-lt"/>
                      <a:cs typeface="Arial" pitchFamily="34" charset="0"/>
                    </a:rPr>
                    <a:t>5</a:t>
                  </a: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$97,232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53" y="2760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>
                      <a:latin typeface="+mj-lt"/>
                      <a:cs typeface="Arial" pitchFamily="34" charset="0"/>
                    </a:rPr>
                    <a:t>6</a:t>
                  </a: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$99,730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587" y="2005"/>
                  <a:ext cx="562" cy="3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13%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$100,102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  <p:sp>
              <p:nvSpPr>
                <p:cNvPr id="9833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712" y="1172"/>
                  <a:ext cx="58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15000"/>
                    </a:spcBef>
                  </a:pPr>
                  <a:endParaRPr lang="en-US" sz="1200" dirty="0">
                    <a:latin typeface="+mj-lt"/>
                    <a:cs typeface="Arial" pitchFamily="34" charset="0"/>
                  </a:endParaRP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8%</a:t>
                  </a:r>
                </a:p>
                <a:p>
                  <a:pPr algn="ctr">
                    <a:spcBef>
                      <a:spcPct val="15000"/>
                    </a:spcBef>
                  </a:pPr>
                  <a:r>
                    <a:rPr lang="en-US" sz="1200" dirty="0" smtClean="0">
                      <a:latin typeface="+mj-lt"/>
                      <a:cs typeface="Arial" pitchFamily="34" charset="0"/>
                    </a:rPr>
                    <a:t>$104,708</a:t>
                  </a:r>
                  <a:endParaRPr lang="en-US" sz="1200" dirty="0">
                    <a:latin typeface="+mj-lt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98340" name="Line 36"/>
            <p:cNvSpPr>
              <a:spLocks noChangeShapeType="1"/>
            </p:cNvSpPr>
            <p:nvPr/>
          </p:nvSpPr>
          <p:spPr bwMode="auto">
            <a:xfrm>
              <a:off x="4414" y="1208"/>
              <a:ext cx="15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98341" name="Line 37"/>
            <p:cNvSpPr>
              <a:spLocks noChangeShapeType="1"/>
            </p:cNvSpPr>
            <p:nvPr/>
          </p:nvSpPr>
          <p:spPr bwMode="auto">
            <a:xfrm>
              <a:off x="4219" y="1755"/>
              <a:ext cx="367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cs typeface="Arial" pitchFamily="34" charset="0"/>
              </a:endParaRPr>
            </a:p>
          </p:txBody>
        </p:sp>
        <p:sp>
          <p:nvSpPr>
            <p:cNvPr id="98342" name="Line 38"/>
            <p:cNvSpPr>
              <a:spLocks noChangeShapeType="1"/>
            </p:cNvSpPr>
            <p:nvPr/>
          </p:nvSpPr>
          <p:spPr bwMode="auto">
            <a:xfrm>
              <a:off x="3878" y="2587"/>
              <a:ext cx="49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 type="oval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cs typeface="Arial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29325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36" name="Picture 35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755576" y="2490788"/>
            <a:ext cx="8389041" cy="1003299"/>
            <a:chOff x="977" y="1569"/>
            <a:chExt cx="3917" cy="632"/>
          </a:xfrm>
        </p:grpSpPr>
        <p:sp>
          <p:nvSpPr>
            <p:cNvPr id="95235" name="Text Box 3"/>
            <p:cNvSpPr txBox="1">
              <a:spLocks noChangeArrowheads="1"/>
            </p:cNvSpPr>
            <p:nvPr/>
          </p:nvSpPr>
          <p:spPr bwMode="auto">
            <a:xfrm>
              <a:off x="977" y="1581"/>
              <a:ext cx="124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Section V</a:t>
              </a:r>
            </a:p>
          </p:txBody>
        </p:sp>
        <p:sp>
          <p:nvSpPr>
            <p:cNvPr id="95236" name="Rectangle 4"/>
            <p:cNvSpPr>
              <a:spLocks noChangeArrowheads="1"/>
            </p:cNvSpPr>
            <p:nvPr/>
          </p:nvSpPr>
          <p:spPr bwMode="auto">
            <a:xfrm>
              <a:off x="2209" y="1600"/>
              <a:ext cx="268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Salary Performance vs. Metrics</a:t>
              </a:r>
            </a:p>
          </p:txBody>
        </p:sp>
        <p:sp>
          <p:nvSpPr>
            <p:cNvPr id="95237" name="Line 5"/>
            <p:cNvSpPr>
              <a:spLocks noChangeShapeType="1"/>
            </p:cNvSpPr>
            <p:nvPr/>
          </p:nvSpPr>
          <p:spPr bwMode="auto">
            <a:xfrm>
              <a:off x="2178" y="1569"/>
              <a:ext cx="0" cy="38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00976" y="630932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2012</a:t>
            </a:r>
            <a:endParaRPr lang="en-US" sz="1200" dirty="0">
              <a:latin typeface="+mj-lt"/>
            </a:endParaRPr>
          </a:p>
        </p:txBody>
      </p:sp>
      <p:pic>
        <p:nvPicPr>
          <p:cNvPr id="8" name="Picture 7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517662"/>
              </p:ext>
            </p:extLst>
          </p:nvPr>
        </p:nvGraphicFramePr>
        <p:xfrm>
          <a:off x="379413" y="1220788"/>
          <a:ext cx="8118475" cy="44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132633" y="5409878"/>
            <a:ext cx="5043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Company Size </a:t>
            </a: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(Number of Employees)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979712" y="61913"/>
            <a:ext cx="4624411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52725"/>
              </p:ext>
            </p:extLst>
          </p:nvPr>
        </p:nvGraphicFramePr>
        <p:xfrm>
          <a:off x="444500" y="1184275"/>
          <a:ext cx="82550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327024" y="5595907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Years of Age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123728" y="332656"/>
            <a:ext cx="4699096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6018213" y="5551487"/>
            <a:ext cx="2819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000" i="1" dirty="0">
                <a:solidFill>
                  <a:schemeClr val="tx2"/>
                </a:solidFill>
                <a:latin typeface="Calibri" pitchFamily="34" charset="0"/>
              </a:rPr>
              <a:t>**Small base size, interpret with caution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06002"/>
              </p:ext>
            </p:extLst>
          </p:nvPr>
        </p:nvGraphicFramePr>
        <p:xfrm>
          <a:off x="406400" y="1209675"/>
          <a:ext cx="82550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618152" y="5661248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Levels 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of Education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051720" y="61913"/>
            <a:ext cx="4779293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3856" y="6237312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4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224950"/>
              </p:ext>
            </p:extLst>
          </p:nvPr>
        </p:nvGraphicFramePr>
        <p:xfrm>
          <a:off x="400050" y="1165225"/>
          <a:ext cx="82550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388371" y="5445224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Number of Hours Worked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907704" y="61913"/>
            <a:ext cx="4932017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6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214414"/>
              </p:ext>
            </p:extLst>
          </p:nvPr>
        </p:nvGraphicFramePr>
        <p:xfrm>
          <a:off x="400050" y="1054100"/>
          <a:ext cx="82550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411760" y="5445224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Number of Years at Present Job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051720" y="73026"/>
            <a:ext cx="471103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1763714" y="2490792"/>
            <a:ext cx="5632456" cy="617538"/>
            <a:chOff x="1454" y="1569"/>
            <a:chExt cx="3548" cy="389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454" y="1569"/>
              <a:ext cx="111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 smtClean="0">
                  <a:solidFill>
                    <a:schemeClr val="tx2"/>
                  </a:solidFill>
                  <a:latin typeface="Calibri" pitchFamily="34" charset="0"/>
                </a:rPr>
                <a:t>Section I</a:t>
              </a:r>
              <a:endParaRPr lang="en-US" sz="3200" b="1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52" y="1600"/>
              <a:ext cx="245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Calibri" pitchFamily="34" charset="0"/>
                </a:rPr>
                <a:t>Salary and Compensation</a:t>
              </a:r>
              <a:endParaRPr lang="en-US" sz="2800" dirty="0">
                <a:solidFill>
                  <a:schemeClr val="tx2"/>
                </a:solidFill>
                <a:latin typeface="Calibri" pitchFamily="34" charset="0"/>
              </a:endParaRP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521" y="1569"/>
              <a:ext cx="0" cy="38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165304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June 2013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41411"/>
              </p:ext>
            </p:extLst>
          </p:nvPr>
        </p:nvGraphicFramePr>
        <p:xfrm>
          <a:off x="1003300" y="1177925"/>
          <a:ext cx="7091363" cy="450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411760" y="5445224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Job Satisfaction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979712" y="150813"/>
            <a:ext cx="4670326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0223"/>
              </p:ext>
            </p:extLst>
          </p:nvPr>
        </p:nvGraphicFramePr>
        <p:xfrm>
          <a:off x="366713" y="909638"/>
          <a:ext cx="8255000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341753" y="5157192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Number of Years of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Experience as an Engineer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123728" y="85726"/>
            <a:ext cx="4639022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765479"/>
              </p:ext>
            </p:extLst>
          </p:nvPr>
        </p:nvGraphicFramePr>
        <p:xfrm>
          <a:off x="336550" y="1177925"/>
          <a:ext cx="9088438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311400" y="1009650"/>
            <a:ext cx="449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Job Discipline: Engineering</a:t>
            </a:r>
            <a:endParaRPr lang="en-US" sz="16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979712" y="61913"/>
            <a:ext cx="4783038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028450"/>
              </p:ext>
            </p:extLst>
          </p:nvPr>
        </p:nvGraphicFramePr>
        <p:xfrm>
          <a:off x="336550" y="1177925"/>
          <a:ext cx="9088438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311400" y="1011238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Regions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051720" y="61913"/>
            <a:ext cx="471103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99126"/>
              </p:ext>
            </p:extLst>
          </p:nvPr>
        </p:nvGraphicFramePr>
        <p:xfrm>
          <a:off x="174625" y="369582"/>
          <a:ext cx="9088438" cy="570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943100" y="609600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Industries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1755" name="Rectangle 75"/>
          <p:cNvSpPr>
            <a:spLocks noChangeArrowheads="1"/>
          </p:cNvSpPr>
          <p:nvPr/>
        </p:nvSpPr>
        <p:spPr bwMode="auto">
          <a:xfrm>
            <a:off x="1943100" y="-14605"/>
            <a:ext cx="4643438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pic>
        <p:nvPicPr>
          <p:cNvPr id="6" name="Picture 5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9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67544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dirty="0" smtClean="0">
                <a:latin typeface="+mj-lt"/>
              </a:rPr>
              <a:t>June 2013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271536"/>
              </p:ext>
            </p:extLst>
          </p:nvPr>
        </p:nvGraphicFramePr>
        <p:xfrm>
          <a:off x="174625" y="717550"/>
          <a:ext cx="9088438" cy="544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141300" y="749300"/>
            <a:ext cx="449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Industries, cont’d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1755" name="Rectangle 75"/>
          <p:cNvSpPr>
            <a:spLocks noChangeArrowheads="1"/>
          </p:cNvSpPr>
          <p:nvPr/>
        </p:nvSpPr>
        <p:spPr bwMode="auto">
          <a:xfrm>
            <a:off x="1763688" y="61913"/>
            <a:ext cx="482285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Average Total Compensations</a:t>
            </a: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(Salary + Bonus)</a:t>
            </a: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211388"/>
            <a:ext cx="8610600" cy="2513756"/>
          </a:xfrm>
          <a:prstGeom prst="rect">
            <a:avLst/>
          </a:prstGeom>
        </p:spPr>
        <p:txBody>
          <a:bodyPr lIns="0" tIns="0" rIns="0" bIns="0"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950F16"/>
                </a:solidFill>
                <a:latin typeface="Helvetica 55 Roman"/>
                <a:ea typeface="+mj-ea"/>
                <a:cs typeface="+mj-cs"/>
              </a:rPr>
              <a:t>Thank You</a:t>
            </a:r>
            <a:r>
              <a:rPr lang="en-US" sz="2500" dirty="0">
                <a:latin typeface="Helvetica 55 Roman"/>
                <a:ea typeface="+mj-ea"/>
                <a:cs typeface="+mj-cs"/>
              </a:rPr>
              <a:t/>
            </a:r>
            <a:br>
              <a:rPr lang="en-US" sz="2500" dirty="0">
                <a:latin typeface="Helvetica 55 Roman"/>
                <a:ea typeface="+mj-ea"/>
                <a:cs typeface="+mj-cs"/>
              </a:rPr>
            </a:br>
            <a:r>
              <a:rPr lang="en-US" sz="1600" dirty="0">
                <a:latin typeface="Helvetica 55 Roman"/>
                <a:ea typeface="+mj-ea"/>
                <a:cs typeface="+mj-cs"/>
              </a:rPr>
              <a:t>To learn more please contact: </a:t>
            </a:r>
            <a:r>
              <a:rPr lang="en-US" sz="1600" dirty="0">
                <a:latin typeface="Helvetica 55 Roman"/>
              </a:rPr>
              <a:t>Rich Nass, Design News Brand </a:t>
            </a:r>
            <a:r>
              <a:rPr lang="en-US" sz="1600" dirty="0" smtClean="0">
                <a:latin typeface="Helvetica 55 Roman"/>
              </a:rPr>
              <a:t>Director</a:t>
            </a:r>
          </a:p>
          <a:p>
            <a:r>
              <a:rPr lang="en-US" sz="1600" dirty="0">
                <a:latin typeface="Helvetica 55 Roman"/>
              </a:rPr>
              <a:t>rich.nass@ubm.com</a:t>
            </a:r>
          </a:p>
          <a:p>
            <a:r>
              <a:rPr lang="en-US" sz="1600" dirty="0">
                <a:latin typeface="Helvetica 55 Roman"/>
              </a:rPr>
              <a:t>(201) </a:t>
            </a:r>
            <a:r>
              <a:rPr lang="en-US" sz="1600" dirty="0" smtClean="0">
                <a:latin typeface="Helvetica 55 Roman"/>
              </a:rPr>
              <a:t>288-1904</a:t>
            </a:r>
          </a:p>
          <a:p>
            <a:endParaRPr lang="en-US" sz="1600" dirty="0">
              <a:latin typeface="Helvetica 55 Roman"/>
            </a:endParaRPr>
          </a:p>
          <a:p>
            <a:r>
              <a:rPr lang="en-US" sz="1600" dirty="0">
                <a:latin typeface="Helvetica 55 Roman"/>
              </a:rPr>
              <a:t>Or visit us online </a:t>
            </a:r>
            <a:r>
              <a:rPr lang="en-US" sz="1600" dirty="0" smtClean="0">
                <a:latin typeface="Helvetica 55 Roman"/>
              </a:rPr>
              <a:t>at www.designnews.com</a:t>
            </a:r>
            <a:endParaRPr lang="en-US" sz="1600" dirty="0">
              <a:latin typeface="Helvetica 55 Roman"/>
            </a:endParaRPr>
          </a:p>
          <a:p>
            <a:endParaRPr lang="en-US" sz="1600" dirty="0"/>
          </a:p>
        </p:txBody>
      </p:sp>
      <p:pic>
        <p:nvPicPr>
          <p:cNvPr id="3" name="Picture 2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26383217"/>
              </p:ext>
            </p:extLst>
          </p:nvPr>
        </p:nvGraphicFramePr>
        <p:xfrm>
          <a:off x="1668463" y="1498600"/>
          <a:ext cx="6202362" cy="472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Chart" r:id="rId3" imgW="6705601" imgH="5105524" progId="MSGraph.Chart.8">
                  <p:embed followColorScheme="full"/>
                </p:oleObj>
              </mc:Choice>
              <mc:Fallback>
                <p:oleObj name="Chart" r:id="rId3" imgW="6705601" imgH="5105524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498600"/>
                        <a:ext cx="6202362" cy="472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32828" y="290176"/>
            <a:ext cx="510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600" b="1" dirty="0" smtClean="0">
              <a:solidFill>
                <a:srgbClr val="05328D"/>
              </a:solidFill>
              <a:latin typeface="Calibri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C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urrent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B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ase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nnual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alary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for </a:t>
            </a: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2013</a:t>
            </a:r>
            <a:endParaRPr lang="en-US" sz="24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(excluding </a:t>
            </a:r>
            <a:r>
              <a:rPr lang="en-US" sz="1400" dirty="0">
                <a:solidFill>
                  <a:srgbClr val="C00000"/>
                </a:solidFill>
                <a:latin typeface="+mj-lt"/>
                <a:cs typeface="Arial" pitchFamily="34" charset="0"/>
              </a:rPr>
              <a:t>bonus, commissions, etc</a:t>
            </a:r>
            <a:r>
              <a:rPr lang="en-US" sz="14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.)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76256" y="4221088"/>
            <a:ext cx="1897063" cy="5429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25000"/>
              </a:lnSpc>
            </a:pPr>
            <a:r>
              <a:rPr lang="en-US" sz="1200" dirty="0">
                <a:solidFill>
                  <a:srgbClr val="7030A0"/>
                </a:solidFill>
                <a:latin typeface="+mj-lt"/>
                <a:cs typeface="Arial" pitchFamily="34" charset="0"/>
              </a:rPr>
              <a:t>Average Salary: </a:t>
            </a:r>
            <a:r>
              <a:rPr lang="en-US" sz="12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$100,664</a:t>
            </a:r>
            <a:endParaRPr lang="en-US" sz="1200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200" dirty="0">
                <a:solidFill>
                  <a:srgbClr val="7030A0"/>
                </a:solidFill>
                <a:latin typeface="+mj-lt"/>
                <a:cs typeface="Arial" pitchFamily="34" charset="0"/>
              </a:rPr>
              <a:t>Median Salary: </a:t>
            </a:r>
            <a:r>
              <a:rPr lang="en-US" sz="1200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$95,097</a:t>
            </a:r>
            <a:endParaRPr lang="en-US" sz="1200" dirty="0">
              <a:solidFill>
                <a:srgbClr val="7030A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2358116" y="6221413"/>
            <a:ext cx="439431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9350" y="6217206"/>
            <a:ext cx="899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June 2013</a:t>
            </a:r>
          </a:p>
        </p:txBody>
      </p:sp>
      <p:pic>
        <p:nvPicPr>
          <p:cNvPr id="9" name="Picture 8" descr="design_news_red (2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38228" y="6307797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57006" y="960695"/>
            <a:ext cx="36669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does your base annual salary compare with 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2012?</a:t>
            </a:r>
            <a:endParaRPr lang="en-US" sz="20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0020734"/>
              </p:ext>
            </p:extLst>
          </p:nvPr>
        </p:nvGraphicFramePr>
        <p:xfrm>
          <a:off x="473075" y="1677988"/>
          <a:ext cx="4344988" cy="36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223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7467629"/>
              </p:ext>
            </p:extLst>
          </p:nvPr>
        </p:nvGraphicFramePr>
        <p:xfrm>
          <a:off x="4665663" y="1509713"/>
          <a:ext cx="3830637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Chart" r:id="rId4" imgW="5486278" imgH="3257558" progId="MSGraph.Chart.8">
                  <p:embed followColorScheme="full"/>
                </p:oleObj>
              </mc:Choice>
              <mc:Fallback>
                <p:oleObj name="Chart" r:id="rId4" imgW="5486278" imgH="3257558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1509713"/>
                        <a:ext cx="3830637" cy="227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54082745"/>
              </p:ext>
            </p:extLst>
          </p:nvPr>
        </p:nvGraphicFramePr>
        <p:xfrm>
          <a:off x="4606925" y="3924300"/>
          <a:ext cx="3805238" cy="2017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508500" y="3810000"/>
            <a:ext cx="3990975" cy="0"/>
          </a:xfrm>
          <a:prstGeom prst="line">
            <a:avLst/>
          </a:prstGeom>
          <a:noFill/>
          <a:ln w="12700" cap="rnd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08500" y="616096"/>
            <a:ext cx="3552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If your base salary changed over the past 12 months, by how much?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724649" y="2928938"/>
            <a:ext cx="1925639" cy="43338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 sz="1000" dirty="0">
                <a:solidFill>
                  <a:srgbClr val="7030A0"/>
                </a:solidFill>
                <a:latin typeface="+mn-lt"/>
                <a:cs typeface="Arial" pitchFamily="34" charset="0"/>
              </a:rPr>
              <a:t>Average Salary Increase:  4</a:t>
            </a:r>
            <a:r>
              <a:rPr lang="en-US" sz="1000" dirty="0" smtClean="0">
                <a:solidFill>
                  <a:srgbClr val="7030A0"/>
                </a:solidFill>
                <a:latin typeface="+mn-lt"/>
                <a:cs typeface="Arial" pitchFamily="34" charset="0"/>
              </a:rPr>
              <a:t>%</a:t>
            </a:r>
            <a:endParaRPr lang="en-US" sz="1000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>
              <a:spcBef>
                <a:spcPct val="10000"/>
              </a:spcBef>
            </a:pPr>
            <a:r>
              <a:rPr lang="en-US" sz="1000" dirty="0">
                <a:solidFill>
                  <a:srgbClr val="7030A0"/>
                </a:solidFill>
                <a:latin typeface="+mn-lt"/>
                <a:cs typeface="Arial" pitchFamily="34" charset="0"/>
              </a:rPr>
              <a:t>Median Salary Increase: 3%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30949" y="5054600"/>
            <a:ext cx="1886775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srgbClr val="7030A0"/>
                </a:solidFill>
                <a:latin typeface="+mn-lt"/>
                <a:cs typeface="Arial" pitchFamily="34" charset="0"/>
              </a:rPr>
              <a:t>Average Salary Decrease:  </a:t>
            </a:r>
            <a:r>
              <a:rPr lang="en-US" sz="1000" dirty="0" smtClean="0">
                <a:solidFill>
                  <a:srgbClr val="7030A0"/>
                </a:solidFill>
                <a:latin typeface="+mn-lt"/>
                <a:cs typeface="Arial" pitchFamily="34" charset="0"/>
              </a:rPr>
              <a:t>25%</a:t>
            </a:r>
            <a:endParaRPr lang="en-US" sz="1000" dirty="0">
              <a:solidFill>
                <a:srgbClr val="7030A0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en-US" sz="1000" dirty="0">
                <a:solidFill>
                  <a:srgbClr val="7030A0"/>
                </a:solidFill>
                <a:latin typeface="+mn-lt"/>
                <a:cs typeface="Arial" pitchFamily="34" charset="0"/>
              </a:rPr>
              <a:t>Median Salary Decrease:  </a:t>
            </a:r>
            <a:r>
              <a:rPr lang="en-US" sz="1000" dirty="0" smtClean="0">
                <a:solidFill>
                  <a:srgbClr val="7030A0"/>
                </a:solidFill>
                <a:latin typeface="+mn-lt"/>
                <a:cs typeface="Arial" pitchFamily="34" charset="0"/>
              </a:rPr>
              <a:t>10%</a:t>
            </a:r>
            <a:endParaRPr lang="en-US" sz="1000" dirty="0">
              <a:solidFill>
                <a:srgbClr val="7030A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3397248" y="4949825"/>
            <a:ext cx="639763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3409157" y="2800350"/>
            <a:ext cx="639762" cy="1588"/>
          </a:xfrm>
          <a:prstGeom prst="line">
            <a:avLst/>
          </a:prstGeom>
          <a:noFill/>
          <a:ln w="28575">
            <a:solidFill>
              <a:srgbClr val="ED983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1"/>
          <p:cNvSpPr txBox="1">
            <a:spLocks/>
          </p:cNvSpPr>
          <p:nvPr/>
        </p:nvSpPr>
        <p:spPr>
          <a:xfrm>
            <a:off x="2388371" y="6492736"/>
            <a:ext cx="439431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5" name="Picture 14" descr="design_news_red (2)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28446" y="6302482"/>
            <a:ext cx="1883882" cy="37281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09350" y="6217206"/>
            <a:ext cx="899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June 2013</a:t>
            </a:r>
          </a:p>
        </p:txBody>
      </p:sp>
    </p:spTree>
    <p:extLst>
      <p:ext uri="{BB962C8B-B14F-4D97-AF65-F5344CB8AC3E}">
        <p14:creationId xmlns:p14="http://schemas.microsoft.com/office/powerpoint/2010/main" val="2865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72165" y="332656"/>
            <a:ext cx="65643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much will you earn in bonuses, </a:t>
            </a:r>
            <a:endParaRPr lang="en-US" sz="24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commissions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, etc.?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solidFill>
                  <a:srgbClr val="C00000"/>
                </a:solidFill>
                <a:latin typeface="+mj-lt"/>
                <a:cs typeface="Arial" pitchFamily="34" charset="0"/>
              </a:rPr>
              <a:t>(not including base salary in </a:t>
            </a:r>
            <a:r>
              <a:rPr lang="en-US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2013)</a:t>
            </a:r>
            <a:endParaRPr lang="en-US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47963649"/>
              </p:ext>
            </p:extLst>
          </p:nvPr>
        </p:nvGraphicFramePr>
        <p:xfrm>
          <a:off x="817830" y="1404938"/>
          <a:ext cx="6760400" cy="379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093792" y="2667177"/>
            <a:ext cx="2484438" cy="53181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125000"/>
              </a:lnSpc>
            </a:pPr>
            <a:r>
              <a:rPr lang="en-US" sz="1200" dirty="0">
                <a:solidFill>
                  <a:srgbClr val="7030A0"/>
                </a:solidFill>
                <a:latin typeface="+mn-lt"/>
                <a:cs typeface="Arial" pitchFamily="34" charset="0"/>
              </a:rPr>
              <a:t>Average Expected Bonus: </a:t>
            </a:r>
            <a:r>
              <a:rPr lang="en-US" sz="1200" dirty="0" smtClean="0">
                <a:solidFill>
                  <a:srgbClr val="7030A0"/>
                </a:solidFill>
                <a:latin typeface="+mn-lt"/>
                <a:cs typeface="Arial" pitchFamily="34" charset="0"/>
              </a:rPr>
              <a:t>$10,537</a:t>
            </a:r>
            <a:endParaRPr lang="en-US" sz="1200" dirty="0">
              <a:solidFill>
                <a:srgbClr val="7030A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7" name="Picture 6" descr="design_news_red (2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309320"/>
            <a:ext cx="1883882" cy="372816"/>
          </a:xfrm>
          <a:prstGeom prst="rect">
            <a:avLst/>
          </a:prstGeom>
        </p:spPr>
      </p:pic>
      <p:sp>
        <p:nvSpPr>
          <p:cNvPr id="8" name="Date Placeholder 5"/>
          <p:cNvSpPr txBox="1">
            <a:spLocks/>
          </p:cNvSpPr>
          <p:nvPr/>
        </p:nvSpPr>
        <p:spPr>
          <a:xfrm>
            <a:off x="0" y="6150427"/>
            <a:ext cx="1834927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latin typeface="+mn-lt"/>
              </a:rPr>
              <a:t>June 2013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2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3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91736820"/>
              </p:ext>
            </p:extLst>
          </p:nvPr>
        </p:nvGraphicFramePr>
        <p:xfrm>
          <a:off x="4522788" y="3679825"/>
          <a:ext cx="4621212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Chart" r:id="rId3" imgW="5486278" imgH="3248111" progId="MSGraph.Chart.8">
                  <p:embed followColorScheme="full"/>
                </p:oleObj>
              </mc:Choice>
              <mc:Fallback>
                <p:oleObj name="Chart" r:id="rId3" imgW="5486278" imgH="324811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3679825"/>
                        <a:ext cx="4621212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9738942"/>
              </p:ext>
            </p:extLst>
          </p:nvPr>
        </p:nvGraphicFramePr>
        <p:xfrm>
          <a:off x="317500" y="1376363"/>
          <a:ext cx="5002213" cy="366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382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17492644"/>
              </p:ext>
            </p:extLst>
          </p:nvPr>
        </p:nvGraphicFramePr>
        <p:xfrm>
          <a:off x="4665663" y="1509713"/>
          <a:ext cx="3830637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Chart" r:id="rId6" imgW="5486278" imgH="3257558" progId="MSGraph.Chart.8">
                  <p:embed followColorScheme="full"/>
                </p:oleObj>
              </mc:Choice>
              <mc:Fallback>
                <p:oleObj name="Chart" r:id="rId6" imgW="5486278" imgH="3257558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1509713"/>
                        <a:ext cx="3830637" cy="227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0363" y="833438"/>
            <a:ext cx="36877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How does your 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2013 bonus</a:t>
            </a:r>
            <a:r>
              <a:rPr lang="en-US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, commission, etc. plan compare with 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2012?</a:t>
            </a:r>
            <a:endParaRPr lang="en-US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817939" y="771882"/>
            <a:ext cx="45704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B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onus</a:t>
            </a:r>
            <a:r>
              <a:rPr lang="en-US" sz="16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, commission, etc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. plan</a:t>
            </a:r>
            <a:r>
              <a:rPr lang="en-US" sz="16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increase/decrease </a:t>
            </a:r>
            <a:r>
              <a:rPr lang="en-US" sz="16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compared to </a:t>
            </a:r>
            <a:r>
              <a:rPr lang="en-US" sz="1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2012</a:t>
            </a:r>
            <a:endParaRPr lang="en-US" sz="16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944127" y="2317667"/>
            <a:ext cx="2049256" cy="446088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 Increase in bonus:  </a:t>
            </a:r>
            <a:r>
              <a:rPr lang="en-US" sz="1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27%</a:t>
            </a:r>
            <a:endParaRPr lang="en-US" sz="10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Median Increase in bonus: </a:t>
            </a:r>
            <a:r>
              <a:rPr lang="en-US" sz="1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5%</a:t>
            </a:r>
            <a:endParaRPr lang="en-US" sz="10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864350" y="4630017"/>
            <a:ext cx="2152650" cy="434975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  <a:effectLst>
            <a:outerShdw dist="89803" dir="2700000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Average Decrease in bonus:  </a:t>
            </a:r>
            <a:r>
              <a:rPr lang="en-US" sz="1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37%</a:t>
            </a:r>
            <a:endParaRPr lang="en-US" sz="10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r>
              <a:rPr lang="en-US" sz="1000" dirty="0">
                <a:solidFill>
                  <a:schemeClr val="tx2"/>
                </a:solidFill>
                <a:latin typeface="+mj-lt"/>
                <a:cs typeface="Arial" pitchFamily="34" charset="0"/>
              </a:rPr>
              <a:t>Median Decrease in bonus: </a:t>
            </a:r>
            <a:r>
              <a:rPr lang="en-US" sz="1000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25%</a:t>
            </a:r>
            <a:endParaRPr lang="en-US" sz="1000" dirty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635500" y="3806825"/>
            <a:ext cx="3990975" cy="0"/>
          </a:xfrm>
          <a:prstGeom prst="line">
            <a:avLst/>
          </a:prstGeom>
          <a:noFill/>
          <a:ln w="12700" cap="rnd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3338513" y="4246563"/>
            <a:ext cx="9588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338513" y="2936875"/>
            <a:ext cx="958850" cy="1588"/>
          </a:xfrm>
          <a:prstGeom prst="line">
            <a:avLst/>
          </a:prstGeom>
          <a:noFill/>
          <a:ln w="28575">
            <a:solidFill>
              <a:srgbClr val="ED983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193691"/>
            <a:ext cx="1584470" cy="476250"/>
          </a:xfrm>
        </p:spPr>
        <p:txBody>
          <a:bodyPr/>
          <a:lstStyle/>
          <a:p>
            <a:r>
              <a:rPr lang="en-US" sz="1200" dirty="0" smtClean="0">
                <a:latin typeface="+mn-lt"/>
              </a:rPr>
              <a:t>June 2013</a:t>
            </a:r>
            <a:endParaRPr lang="en-US" sz="1200" dirty="0">
              <a:latin typeface="+mn-lt"/>
            </a:endParaRPr>
          </a:p>
        </p:txBody>
      </p:sp>
      <p:pic>
        <p:nvPicPr>
          <p:cNvPr id="14" name="Picture 13" descr="design_news_red (2)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33118" y="6256244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1547664" y="2210594"/>
            <a:ext cx="6840760" cy="617537"/>
            <a:chOff x="1083" y="1569"/>
            <a:chExt cx="3656" cy="389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083" y="1569"/>
              <a:ext cx="1280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Section II</a:t>
              </a: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2303" y="1587"/>
              <a:ext cx="24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  <a:latin typeface="+mj-lt"/>
                  <a:cs typeface="Arial" pitchFamily="34" charset="0"/>
                </a:rPr>
                <a:t>Careers in Engineering</a:t>
              </a: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2299" y="1569"/>
              <a:ext cx="0" cy="38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400" dirty="0" smtClean="0">
                <a:latin typeface="+mj-lt"/>
              </a:rPr>
              <a:t>June 2013</a:t>
            </a:r>
            <a:endParaRPr lang="en-US" sz="1400" dirty="0">
              <a:latin typeface="+mj-lt"/>
            </a:endParaRPr>
          </a:p>
        </p:txBody>
      </p:sp>
      <p:pic>
        <p:nvPicPr>
          <p:cNvPr id="8" name="Picture 7" descr="design_news_red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297125"/>
            <a:ext cx="1883882" cy="3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3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m_corporate_cig_plain">
  <a:themeElements>
    <a:clrScheme name="Custom 1">
      <a:dk1>
        <a:srgbClr val="004E5F"/>
      </a:dk1>
      <a:lt1>
        <a:srgbClr val="FFFFFF"/>
      </a:lt1>
      <a:dk2>
        <a:srgbClr val="00529C"/>
      </a:dk2>
      <a:lt2>
        <a:srgbClr val="FFFFFF"/>
      </a:lt2>
      <a:accent1>
        <a:srgbClr val="8B5100"/>
      </a:accent1>
      <a:accent2>
        <a:srgbClr val="C99A2B"/>
      </a:accent2>
      <a:accent3>
        <a:srgbClr val="85B4DE"/>
      </a:accent3>
      <a:accent4>
        <a:srgbClr val="21496D"/>
      </a:accent4>
      <a:accent5>
        <a:srgbClr val="ECD7A7"/>
      </a:accent5>
      <a:accent6>
        <a:srgbClr val="2B8C92"/>
      </a:accent6>
      <a:hlink>
        <a:srgbClr val="002F5A"/>
      </a:hlink>
      <a:folHlink>
        <a:srgbClr val="B4008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0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94177</TotalTime>
  <Words>1849</Words>
  <Application>Microsoft Office PowerPoint</Application>
  <PresentationFormat>On-screen Show (4:3)</PresentationFormat>
  <Paragraphs>510</Paragraphs>
  <Slides>46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ubm_corporate_cig_plain</vt:lpstr>
      <vt:lpstr>Chart</vt:lpstr>
      <vt:lpstr>North-American Design Engineers: A Success 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Media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CMP</dc:creator>
  <cp:lastModifiedBy>test1</cp:lastModifiedBy>
  <cp:revision>5919</cp:revision>
  <cp:lastPrinted>2012-10-17T21:15:57Z</cp:lastPrinted>
  <dcterms:created xsi:type="dcterms:W3CDTF">2010-02-19T17:49:04Z</dcterms:created>
  <dcterms:modified xsi:type="dcterms:W3CDTF">2013-08-21T19:40:59Z</dcterms:modified>
</cp:coreProperties>
</file>